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303" r:id="rId5"/>
    <p:sldId id="304" r:id="rId6"/>
    <p:sldId id="309" r:id="rId7"/>
    <p:sldId id="311" r:id="rId8"/>
    <p:sldId id="319" r:id="rId9"/>
    <p:sldId id="310" r:id="rId10"/>
    <p:sldId id="320" r:id="rId11"/>
    <p:sldId id="312" r:id="rId12"/>
    <p:sldId id="321" r:id="rId13"/>
    <p:sldId id="322" r:id="rId14"/>
    <p:sldId id="313" r:id="rId15"/>
    <p:sldId id="323" r:id="rId16"/>
    <p:sldId id="324" r:id="rId17"/>
    <p:sldId id="315" r:id="rId18"/>
    <p:sldId id="325" r:id="rId19"/>
    <p:sldId id="316" r:id="rId20"/>
    <p:sldId id="326" r:id="rId21"/>
    <p:sldId id="317" r:id="rId22"/>
    <p:sldId id="327" r:id="rId23"/>
    <p:sldId id="318" r:id="rId24"/>
    <p:sldId id="328" r:id="rId25"/>
    <p:sldId id="30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15" autoAdjust="0"/>
    <p:restoredTop sz="94660"/>
  </p:normalViewPr>
  <p:slideViewPr>
    <p:cSldViewPr>
      <p:cViewPr>
        <p:scale>
          <a:sx n="95" d="100"/>
          <a:sy n="95" d="100"/>
        </p:scale>
        <p:origin x="475" y="2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4E89E-72EC-47E8-901F-B036ADCF14AC}" type="datetimeFigureOut">
              <a:rPr lang="en-US" smtClean="0"/>
              <a:pPr/>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4E89E-72EC-47E8-901F-B036ADCF14AC}" type="datetimeFigureOut">
              <a:rPr lang="en-US" smtClean="0"/>
              <a:pPr/>
              <a:t>3/5/2022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4E89E-72EC-47E8-901F-B036ADCF14AC}" type="datetimeFigureOut">
              <a:rPr lang="en-US" smtClean="0"/>
              <a:pPr/>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4E89E-72EC-47E8-901F-B036ADCF14AC}" type="datetimeFigureOut">
              <a:rPr lang="en-US" smtClean="0"/>
              <a:pPr/>
              <a:t>3/5/2022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4E89E-72EC-47E8-901F-B036ADCF14AC}" type="datetimeFigureOut">
              <a:rPr lang="en-US" smtClean="0"/>
              <a:pPr/>
              <a:t>3/5/2022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4E89E-72EC-47E8-901F-B036ADCF14AC}" type="datetimeFigureOut">
              <a:rPr lang="en-US" smtClean="0"/>
              <a:pPr/>
              <a:t>3/5/2022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4E89E-72EC-47E8-901F-B036ADCF14AC}" type="datetimeFigureOut">
              <a:rPr lang="en-US" smtClean="0"/>
              <a:pPr/>
              <a:t>3/5/2022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E9E57-AFFD-4BA6-904F-1C51AC3995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4E89E-72EC-47E8-901F-B036ADCF14AC}" type="datetimeFigureOut">
              <a:rPr lang="en-US" smtClean="0"/>
              <a:pPr/>
              <a:t>3/5/2022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E9E57-AFFD-4BA6-904F-1C51AC3995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oper Black" pitchFamily="18" charset="0"/>
              </a:rPr>
              <a:t>HVAC SERVICES</a:t>
            </a:r>
            <a:endParaRPr lang="en-US" dirty="0">
              <a:latin typeface="Cooper Black" pitchFamily="18" charset="0"/>
            </a:endParaRPr>
          </a:p>
        </p:txBody>
      </p:sp>
      <p:sp>
        <p:nvSpPr>
          <p:cNvPr id="3" name="Subtitle 2"/>
          <p:cNvSpPr>
            <a:spLocks noGrp="1"/>
          </p:cNvSpPr>
          <p:nvPr>
            <p:ph type="subTitle" idx="1"/>
          </p:nvPr>
        </p:nvSpPr>
        <p:spPr>
          <a:xfrm>
            <a:off x="642910" y="5357826"/>
            <a:ext cx="4343408" cy="828684"/>
          </a:xfrm>
        </p:spPr>
        <p:txBody>
          <a:bodyPr>
            <a:normAutofit fontScale="92500"/>
          </a:bodyPr>
          <a:lstStyle/>
          <a:p>
            <a:r>
              <a:rPr lang="en-US" sz="4000" dirty="0" smtClean="0">
                <a:solidFill>
                  <a:schemeClr val="tx1"/>
                </a:solidFill>
                <a:latin typeface="AGA Granada غرناطة V2" pitchFamily="2" charset="-78"/>
                <a:cs typeface="AGA Granada غرناطة V2" pitchFamily="2" charset="-78"/>
              </a:rPr>
              <a:t>Dr. Wameedh. T.M. Al-</a:t>
            </a:r>
            <a:r>
              <a:rPr lang="en-US" sz="4000" dirty="0" err="1" smtClean="0">
                <a:solidFill>
                  <a:schemeClr val="tx1"/>
                </a:solidFill>
                <a:latin typeface="AGA Granada غرناطة V2" pitchFamily="2" charset="-78"/>
                <a:cs typeface="AGA Granada غرناطة V2" pitchFamily="2" charset="-78"/>
              </a:rPr>
              <a:t>Tameemi</a:t>
            </a:r>
            <a:endParaRPr lang="en-US" sz="4000" dirty="0" smtClean="0">
              <a:solidFill>
                <a:schemeClr val="tx1"/>
              </a:solidFill>
              <a:latin typeface="AGA Granada غرناطة V2" pitchFamily="2" charset="-78"/>
              <a:cs typeface="AGA Granada غرناطة V2" pitchFamily="2" charset="-78"/>
            </a:endParaRPr>
          </a:p>
          <a:p>
            <a:endParaRPr lang="en-US" dirty="0">
              <a:solidFill>
                <a:schemeClr val="tx1"/>
              </a:solidFill>
            </a:endParaRPr>
          </a:p>
        </p:txBody>
      </p:sp>
      <p:pic>
        <p:nvPicPr>
          <p:cNvPr id="5" name="Picture 4" descr="بدون عنوان-1.jpg"/>
          <p:cNvPicPr>
            <a:picLocks noChangeAspect="1"/>
          </p:cNvPicPr>
          <p:nvPr/>
        </p:nvPicPr>
        <p:blipFill>
          <a:blip r:embed="rId2" cstate="print"/>
          <a:stretch>
            <a:fillRect/>
          </a:stretch>
        </p:blipFill>
        <p:spPr>
          <a:xfrm>
            <a:off x="0" y="0"/>
            <a:ext cx="9144000" cy="14690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3" name="Rectangle 2"/>
          <p:cNvSpPr/>
          <p:nvPr/>
        </p:nvSpPr>
        <p:spPr>
          <a:xfrm>
            <a:off x="214250" y="1052736"/>
            <a:ext cx="8643998" cy="2462213"/>
          </a:xfrm>
          <a:prstGeom prst="rect">
            <a:avLst/>
          </a:prstGeom>
        </p:spPr>
        <p:txBody>
          <a:bodyPr wrap="square">
            <a:spAutoFit/>
          </a:bodyPr>
          <a:lstStyle/>
          <a:p>
            <a:r>
              <a:rPr lang="ar-IQ" sz="1400" b="1" dirty="0" smtClean="0">
                <a:solidFill>
                  <a:srgbClr val="231F20"/>
                </a:solidFill>
              </a:rPr>
              <a:t>الرطوبة النسبية</a:t>
            </a:r>
            <a:endParaRPr lang="en-US" sz="1400" b="1" dirty="0">
              <a:solidFill>
                <a:srgbClr val="231F20"/>
              </a:solidFill>
            </a:endParaRPr>
          </a:p>
          <a:p>
            <a:pPr algn="just" rtl="1"/>
            <a:r>
              <a:rPr lang="ar-IQ" sz="1400" dirty="0" smtClean="0">
                <a:solidFill>
                  <a:srgbClr val="231F20"/>
                </a:solidFill>
              </a:rPr>
              <a:t>يوضح الشكل </a:t>
            </a:r>
            <a:r>
              <a:rPr lang="ar-IQ" sz="1400" dirty="0">
                <a:solidFill>
                  <a:srgbClr val="231F20"/>
                </a:solidFill>
              </a:rPr>
              <a:t>1 </a:t>
            </a:r>
            <a:r>
              <a:rPr lang="ar-IQ" sz="1400" dirty="0" smtClean="0">
                <a:solidFill>
                  <a:srgbClr val="231F20"/>
                </a:solidFill>
              </a:rPr>
              <a:t>أقصى </a:t>
            </a:r>
            <a:r>
              <a:rPr lang="ar-IQ" sz="1400" dirty="0">
                <a:solidFill>
                  <a:srgbClr val="231F20"/>
                </a:solidFill>
              </a:rPr>
              <a:t>كمية من بخار الماء لكل </a:t>
            </a:r>
            <a:r>
              <a:rPr lang="ar-IQ" sz="1400" dirty="0" smtClean="0">
                <a:solidFill>
                  <a:srgbClr val="231F20"/>
                </a:solidFill>
              </a:rPr>
              <a:t>كغم </a:t>
            </a:r>
            <a:r>
              <a:rPr lang="ar-IQ" sz="1400" dirty="0">
                <a:solidFill>
                  <a:srgbClr val="231F20"/>
                </a:solidFill>
              </a:rPr>
              <a:t>من الهواء مقابل درجة حرارة الهواء. المحور </a:t>
            </a:r>
            <a:r>
              <a:rPr lang="en-US" sz="1400" dirty="0">
                <a:solidFill>
                  <a:srgbClr val="231F20"/>
                </a:solidFill>
              </a:rPr>
              <a:t>X </a:t>
            </a:r>
            <a:r>
              <a:rPr lang="ar-IQ" sz="1400" dirty="0">
                <a:solidFill>
                  <a:srgbClr val="231F20"/>
                </a:solidFill>
              </a:rPr>
              <a:t>هو درجة الحرارة. محور </a:t>
            </a:r>
            <a:r>
              <a:rPr lang="en-US" sz="1400" dirty="0">
                <a:solidFill>
                  <a:srgbClr val="231F20"/>
                </a:solidFill>
              </a:rPr>
              <a:t>Y </a:t>
            </a:r>
            <a:r>
              <a:rPr lang="ar-IQ" sz="1400" dirty="0">
                <a:solidFill>
                  <a:srgbClr val="231F20"/>
                </a:solidFill>
              </a:rPr>
              <a:t>هو نسبة بخار الماء إلى الهواء الجاف ، تقاس </a:t>
            </a:r>
            <a:r>
              <a:rPr lang="ar-IQ" sz="1400" dirty="0" smtClean="0">
                <a:solidFill>
                  <a:srgbClr val="231F20"/>
                </a:solidFill>
              </a:rPr>
              <a:t>بغرام </a:t>
            </a:r>
            <a:r>
              <a:rPr lang="ar-IQ" sz="1400" dirty="0">
                <a:solidFill>
                  <a:srgbClr val="231F20"/>
                </a:solidFill>
              </a:rPr>
              <a:t>من بخار الماء لكل </a:t>
            </a:r>
            <a:r>
              <a:rPr lang="ar-IQ" sz="1400" dirty="0" smtClean="0">
                <a:solidFill>
                  <a:srgbClr val="231F20"/>
                </a:solidFill>
              </a:rPr>
              <a:t>كغم من </a:t>
            </a:r>
            <a:r>
              <a:rPr lang="ar-IQ" sz="1400" dirty="0">
                <a:solidFill>
                  <a:srgbClr val="231F20"/>
                </a:solidFill>
              </a:rPr>
              <a:t>الهواء الجاف. يسمى "خط بخار الماء الأقصى" المنحني "خط التشبع". </a:t>
            </a:r>
            <a:r>
              <a:rPr lang="ar-IQ" sz="1400" dirty="0" smtClean="0">
                <a:solidFill>
                  <a:srgbClr val="231F20"/>
                </a:solidFill>
              </a:rPr>
              <a:t>يعرف </a:t>
            </a:r>
            <a:r>
              <a:rPr lang="ar-IQ" sz="1400" dirty="0">
                <a:solidFill>
                  <a:srgbClr val="231F20"/>
                </a:solidFill>
              </a:rPr>
              <a:t>أيضا </a:t>
            </a:r>
            <a:r>
              <a:rPr lang="ar-IQ" sz="1400" dirty="0" smtClean="0">
                <a:solidFill>
                  <a:srgbClr val="231F20"/>
                </a:solidFill>
              </a:rPr>
              <a:t>ب </a:t>
            </a:r>
            <a:r>
              <a:rPr lang="ar-IQ" sz="1400" dirty="0">
                <a:solidFill>
                  <a:srgbClr val="231F20"/>
                </a:solidFill>
              </a:rPr>
              <a:t>الرطوبة النسبية </a:t>
            </a:r>
            <a:r>
              <a:rPr lang="ar-IQ" sz="1400" dirty="0" smtClean="0">
                <a:solidFill>
                  <a:srgbClr val="231F20"/>
                </a:solidFill>
              </a:rPr>
              <a:t>100%.</a:t>
            </a:r>
          </a:p>
          <a:p>
            <a:pPr algn="just" rtl="1"/>
            <a:r>
              <a:rPr lang="ar-IQ" sz="1400" dirty="0">
                <a:solidFill>
                  <a:srgbClr val="231F20"/>
                </a:solidFill>
              </a:rPr>
              <a:t>في أي نقطة على خط التشبع ، يحتوي الهواء على 100٪ من بخار الماء لكل </a:t>
            </a:r>
            <a:r>
              <a:rPr lang="ar-IQ" sz="1400" dirty="0" smtClean="0">
                <a:solidFill>
                  <a:srgbClr val="231F20"/>
                </a:solidFill>
              </a:rPr>
              <a:t>كغم </a:t>
            </a:r>
            <a:r>
              <a:rPr lang="ar-IQ" sz="1400" dirty="0">
                <a:solidFill>
                  <a:srgbClr val="231F20"/>
                </a:solidFill>
              </a:rPr>
              <a:t>من الهواء الذي يمكن أن يتعايش مع الهواء الجاف في درجة الحرارة تلك. عندما يحتوي نفس حجم الهواء على نصف وزن بخار الماء فقط الذي لديه القدرة على الاحتفاظ به عند درجة الحرارة تلك ، نسميه رطوبة نسبية بنسبة 50٪ </a:t>
            </a:r>
            <a:r>
              <a:rPr lang="ar-IQ" sz="1400" dirty="0" smtClean="0">
                <a:solidFill>
                  <a:srgbClr val="231F20"/>
                </a:solidFill>
              </a:rPr>
              <a:t>. يظهر </a:t>
            </a:r>
            <a:r>
              <a:rPr lang="ar-IQ" sz="1400" dirty="0">
                <a:solidFill>
                  <a:srgbClr val="231F20"/>
                </a:solidFill>
              </a:rPr>
              <a:t>هذا في الشكل 2 الهواء في أي نقطة على خط 50٪ </a:t>
            </a:r>
            <a:r>
              <a:rPr lang="ar-IQ" sz="1400" dirty="0" smtClean="0">
                <a:solidFill>
                  <a:srgbClr val="231F20"/>
                </a:solidFill>
              </a:rPr>
              <a:t>لديه </a:t>
            </a:r>
            <a:r>
              <a:rPr lang="ar-IQ" sz="1400" dirty="0">
                <a:solidFill>
                  <a:srgbClr val="231F20"/>
                </a:solidFill>
              </a:rPr>
              <a:t>نصف بخار الماء الذي نفس حجم الهواء يمكن أن يكون في تلك درجة الحرارة</a:t>
            </a:r>
            <a:r>
              <a:rPr lang="ar-IQ" sz="1400" dirty="0" smtClean="0">
                <a:solidFill>
                  <a:srgbClr val="231F20"/>
                </a:solidFill>
              </a:rPr>
              <a:t>.</a:t>
            </a:r>
          </a:p>
          <a:p>
            <a:pPr algn="just" rtl="1"/>
            <a:r>
              <a:rPr lang="ar-IQ" sz="1400" dirty="0">
                <a:solidFill>
                  <a:srgbClr val="231F20"/>
                </a:solidFill>
                <a:latin typeface="+mj-lt"/>
              </a:rPr>
              <a:t>كما ترون على الرسم البياني، فإن الحد الأقصى لكمية بخار الماء التي يمكن أن يحتوي عليها الهواء الرطب يزيد بسرعة مع ارتفاع درجة الحرارة. على سبيل المثال، الهواء الرطب عند نقطة التجمد، 0 </a:t>
            </a:r>
            <a:r>
              <a:rPr lang="en-US" sz="1400" dirty="0">
                <a:solidFill>
                  <a:srgbClr val="231F20"/>
                </a:solidFill>
                <a:latin typeface="+mj-lt"/>
              </a:rPr>
              <a:t>C، </a:t>
            </a:r>
            <a:r>
              <a:rPr lang="ar-IQ" sz="1400" dirty="0">
                <a:solidFill>
                  <a:srgbClr val="231F20"/>
                </a:solidFill>
                <a:latin typeface="+mj-lt"/>
              </a:rPr>
              <a:t>يمكن أن تحتوي على 0.4٪ فقط من وزنه مبخر الماء. ومع ذلك، في الداخل، عند درجة حرارة 22 </a:t>
            </a:r>
            <a:r>
              <a:rPr lang="en-US" sz="1400" dirty="0">
                <a:solidFill>
                  <a:srgbClr val="231F20"/>
                </a:solidFill>
                <a:latin typeface="+mj-lt"/>
              </a:rPr>
              <a:t>C </a:t>
            </a:r>
            <a:r>
              <a:rPr lang="ar-IQ" sz="1400" dirty="0">
                <a:solidFill>
                  <a:srgbClr val="231F20"/>
                </a:solidFill>
                <a:latin typeface="+mj-lt"/>
              </a:rPr>
              <a:t>يمكن أن يحتوي الهواء الرطب على ما يقرب من 1.7٪ من وزنه </a:t>
            </a:r>
            <a:r>
              <a:rPr lang="ar-IQ" sz="1400" dirty="0" smtClean="0">
                <a:solidFill>
                  <a:srgbClr val="231F20"/>
                </a:solidFill>
                <a:latin typeface="+mj-lt"/>
              </a:rPr>
              <a:t>كبخار </a:t>
            </a:r>
            <a:r>
              <a:rPr lang="ar-IQ" sz="1400" dirty="0">
                <a:solidFill>
                  <a:srgbClr val="231F20"/>
                </a:solidFill>
                <a:latin typeface="+mj-lt"/>
              </a:rPr>
              <a:t>الماء - أكثر من أربعة أضعاف ذلك.</a:t>
            </a:r>
            <a:endParaRPr lang="en-US" sz="1400" dirty="0">
              <a:latin typeface="+mj-lt"/>
            </a:endParaRPr>
          </a:p>
        </p:txBody>
      </p:sp>
      <p:pic>
        <p:nvPicPr>
          <p:cNvPr id="2" name="Picture 1"/>
          <p:cNvPicPr>
            <a:picLocks noChangeAspect="1"/>
          </p:cNvPicPr>
          <p:nvPr/>
        </p:nvPicPr>
        <p:blipFill>
          <a:blip r:embed="rId2"/>
          <a:stretch>
            <a:fillRect/>
          </a:stretch>
        </p:blipFill>
        <p:spPr>
          <a:xfrm>
            <a:off x="323529" y="3959532"/>
            <a:ext cx="4104498" cy="2877385"/>
          </a:xfrm>
          <a:prstGeom prst="rect">
            <a:avLst/>
          </a:prstGeom>
        </p:spPr>
      </p:pic>
      <p:pic>
        <p:nvPicPr>
          <p:cNvPr id="4" name="Picture 3"/>
          <p:cNvPicPr>
            <a:picLocks noChangeAspect="1"/>
          </p:cNvPicPr>
          <p:nvPr/>
        </p:nvPicPr>
        <p:blipFill>
          <a:blip r:embed="rId3"/>
          <a:stretch>
            <a:fillRect/>
          </a:stretch>
        </p:blipFill>
        <p:spPr>
          <a:xfrm>
            <a:off x="4788024" y="3959532"/>
            <a:ext cx="3692459" cy="2861903"/>
          </a:xfrm>
          <a:prstGeom prst="rect">
            <a:avLst/>
          </a:prstGeom>
        </p:spPr>
      </p:pic>
    </p:spTree>
    <p:extLst>
      <p:ext uri="{BB962C8B-B14F-4D97-AF65-F5344CB8AC3E}">
        <p14:creationId xmlns:p14="http://schemas.microsoft.com/office/powerpoint/2010/main" val="1653193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2" name="Rectangle 1"/>
          <p:cNvSpPr/>
          <p:nvPr/>
        </p:nvSpPr>
        <p:spPr>
          <a:xfrm>
            <a:off x="224554" y="1196752"/>
            <a:ext cx="8643998" cy="1384995"/>
          </a:xfrm>
          <a:prstGeom prst="rect">
            <a:avLst/>
          </a:prstGeom>
        </p:spPr>
        <p:txBody>
          <a:bodyPr wrap="square">
            <a:spAutoFit/>
          </a:bodyPr>
          <a:lstStyle/>
          <a:p>
            <a:pPr algn="justLow"/>
            <a:r>
              <a:rPr lang="en-US" sz="1400" dirty="0"/>
              <a:t>Consider </a:t>
            </a:r>
            <a:r>
              <a:rPr lang="en-US" sz="1400" i="1" dirty="0"/>
              <a:t>Figure 2-3</a:t>
            </a:r>
            <a:r>
              <a:rPr lang="en-US" sz="1400" dirty="0"/>
              <a:t>, and this example:</a:t>
            </a:r>
          </a:p>
          <a:p>
            <a:pPr algn="justLow"/>
            <a:r>
              <a:rPr lang="en-US" sz="1400" dirty="0"/>
              <a:t>On a miserable wet day it might be 5 C outside, with the air rather </a:t>
            </a:r>
            <a:r>
              <a:rPr lang="en-US" sz="1400" dirty="0" smtClean="0"/>
              <a:t>humid, at </a:t>
            </a:r>
            <a:r>
              <a:rPr lang="en-US" sz="1400" dirty="0"/>
              <a:t>80% relative humidity. Bring that air into your building. Heat it to 22 </a:t>
            </a:r>
            <a:r>
              <a:rPr lang="en-US" sz="1400" dirty="0" smtClean="0"/>
              <a:t>C. This </a:t>
            </a:r>
            <a:r>
              <a:rPr lang="en-US" sz="1400" dirty="0"/>
              <a:t>brings the relative humidity down to about 25%. This change in </a:t>
            </a:r>
            <a:r>
              <a:rPr lang="en-US" sz="1400" dirty="0" smtClean="0"/>
              <a:t>relative humidity </a:t>
            </a:r>
            <a:r>
              <a:rPr lang="en-US" sz="1400" dirty="0"/>
              <a:t>is shown in </a:t>
            </a:r>
            <a:r>
              <a:rPr lang="en-US" sz="1400" i="1" dirty="0"/>
              <a:t>Figure 2-3</a:t>
            </a:r>
            <a:r>
              <a:rPr lang="en-US" sz="1400" dirty="0"/>
              <a:t>, from </a:t>
            </a:r>
            <a:r>
              <a:rPr lang="en-US" sz="1400" b="1" dirty="0"/>
              <a:t>Point 1</a:t>
            </a:r>
            <a:r>
              <a:rPr lang="en-US" sz="1400" dirty="0"/>
              <a:t>→</a:t>
            </a:r>
            <a:r>
              <a:rPr lang="en-US" sz="1400" b="1" dirty="0"/>
              <a:t>2</a:t>
            </a:r>
            <a:r>
              <a:rPr lang="en-US" sz="1400" dirty="0"/>
              <a:t>. A cool damp day </a:t>
            </a:r>
            <a:r>
              <a:rPr lang="en-US" sz="1400" dirty="0" smtClean="0"/>
              <a:t>outside provides </a:t>
            </a:r>
            <a:r>
              <a:rPr lang="en-US" sz="1400" dirty="0"/>
              <a:t>air for a dry day indoors! Note that the absolute amount of </a:t>
            </a:r>
            <a:r>
              <a:rPr lang="en-US" sz="1400" dirty="0" smtClean="0"/>
              <a:t>water vapor </a:t>
            </a:r>
            <a:r>
              <a:rPr lang="en-US" sz="1400" dirty="0"/>
              <a:t>in the air has remained the same, at 4 grams of water vapor per </a:t>
            </a:r>
            <a:r>
              <a:rPr lang="en-US" sz="1400" dirty="0" smtClean="0"/>
              <a:t>kilogram of </a:t>
            </a:r>
            <a:r>
              <a:rPr lang="en-US" sz="1400" dirty="0"/>
              <a:t>dry air; but as the temperature rises, the relative humidity falls</a:t>
            </a:r>
            <a:r>
              <a:rPr lang="en-US" sz="1400" dirty="0" smtClean="0"/>
              <a:t>.</a:t>
            </a:r>
            <a:endParaRPr lang="en-US" sz="1400" dirty="0"/>
          </a:p>
        </p:txBody>
      </p:sp>
      <p:pic>
        <p:nvPicPr>
          <p:cNvPr id="3" name="Picture 2"/>
          <p:cNvPicPr>
            <a:picLocks noChangeAspect="1"/>
          </p:cNvPicPr>
          <p:nvPr/>
        </p:nvPicPr>
        <p:blipFill>
          <a:blip r:embed="rId2"/>
          <a:stretch>
            <a:fillRect/>
          </a:stretch>
        </p:blipFill>
        <p:spPr>
          <a:xfrm>
            <a:off x="1331640" y="2743473"/>
            <a:ext cx="5544616" cy="3939245"/>
          </a:xfrm>
          <a:prstGeom prst="rect">
            <a:avLst/>
          </a:prstGeom>
        </p:spPr>
      </p:pic>
    </p:spTree>
    <p:extLst>
      <p:ext uri="{BB962C8B-B14F-4D97-AF65-F5344CB8AC3E}">
        <p14:creationId xmlns:p14="http://schemas.microsoft.com/office/powerpoint/2010/main" val="3941974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2" name="Rectangle 1"/>
          <p:cNvSpPr/>
          <p:nvPr/>
        </p:nvSpPr>
        <p:spPr>
          <a:xfrm>
            <a:off x="224554" y="1196752"/>
            <a:ext cx="8643998" cy="954107"/>
          </a:xfrm>
          <a:prstGeom prst="rect">
            <a:avLst/>
          </a:prstGeom>
        </p:spPr>
        <p:txBody>
          <a:bodyPr wrap="square">
            <a:spAutoFit/>
          </a:bodyPr>
          <a:lstStyle/>
          <a:p>
            <a:pPr algn="r" rtl="1"/>
            <a:r>
              <a:rPr lang="ar-IQ" sz="1400" dirty="0" smtClean="0">
                <a:solidFill>
                  <a:srgbClr val="231F20"/>
                </a:solidFill>
                <a:latin typeface="Palatino-Roman"/>
              </a:rPr>
              <a:t>في </a:t>
            </a:r>
            <a:r>
              <a:rPr lang="ar-IQ" sz="1400" dirty="0">
                <a:solidFill>
                  <a:srgbClr val="231F20"/>
                </a:solidFill>
                <a:latin typeface="Palatino-Roman"/>
              </a:rPr>
              <a:t>الشكل 3</a:t>
            </a:r>
            <a:r>
              <a:rPr lang="ar-IQ" sz="1400" dirty="0" smtClean="0">
                <a:solidFill>
                  <a:srgbClr val="231F20"/>
                </a:solidFill>
                <a:latin typeface="Palatino-Roman"/>
              </a:rPr>
              <a:t>، </a:t>
            </a:r>
            <a:r>
              <a:rPr lang="ar-IQ" sz="1400" dirty="0">
                <a:solidFill>
                  <a:srgbClr val="231F20"/>
                </a:solidFill>
                <a:latin typeface="Palatino-Roman"/>
              </a:rPr>
              <a:t>وهذا المثال: في يوم رطب </a:t>
            </a:r>
            <a:r>
              <a:rPr lang="ar-IQ" sz="1400" dirty="0" smtClean="0">
                <a:solidFill>
                  <a:srgbClr val="231F20"/>
                </a:solidFill>
                <a:latin typeface="Palatino-Roman"/>
              </a:rPr>
              <a:t>عند درجة حرارة 5 مئوية، 80% رطوبة نسبية. عند احضار </a:t>
            </a:r>
            <a:r>
              <a:rPr lang="ar-IQ" sz="1400" dirty="0">
                <a:solidFill>
                  <a:srgbClr val="231F20"/>
                </a:solidFill>
                <a:latin typeface="Palatino-Roman"/>
              </a:rPr>
              <a:t>هذا الهواء إلى </a:t>
            </a:r>
            <a:r>
              <a:rPr lang="ar-IQ" sz="1400" dirty="0" smtClean="0">
                <a:solidFill>
                  <a:srgbClr val="231F20"/>
                </a:solidFill>
                <a:latin typeface="Palatino-Roman"/>
              </a:rPr>
              <a:t>المبنى و تسخينه </a:t>
            </a:r>
            <a:r>
              <a:rPr lang="ar-IQ" sz="1400" dirty="0">
                <a:solidFill>
                  <a:srgbClr val="231F20"/>
                </a:solidFill>
                <a:latin typeface="Palatino-Roman"/>
              </a:rPr>
              <a:t>إلى 22 درجة </a:t>
            </a:r>
            <a:r>
              <a:rPr lang="ar-IQ" sz="1400" dirty="0" smtClean="0">
                <a:solidFill>
                  <a:srgbClr val="231F20"/>
                </a:solidFill>
                <a:latin typeface="Palatino-Roman"/>
              </a:rPr>
              <a:t>مئوية فان هذا يرفع </a:t>
            </a:r>
            <a:r>
              <a:rPr lang="ar-IQ" sz="1400" dirty="0">
                <a:solidFill>
                  <a:srgbClr val="231F20"/>
                </a:solidFill>
                <a:latin typeface="Palatino-Roman"/>
              </a:rPr>
              <a:t>الرطوبة النسبية إلى حوالي 25٪. ويظهر هذا التغير في الرطوبة النسبية في الشكل </a:t>
            </a:r>
            <a:r>
              <a:rPr lang="ar-IQ" sz="1400" dirty="0" smtClean="0">
                <a:solidFill>
                  <a:srgbClr val="231F20"/>
                </a:solidFill>
                <a:latin typeface="Palatino-Roman"/>
              </a:rPr>
              <a:t>3، </a:t>
            </a:r>
            <a:r>
              <a:rPr lang="ar-IQ" sz="1400" dirty="0">
                <a:solidFill>
                  <a:srgbClr val="231F20"/>
                </a:solidFill>
                <a:latin typeface="Palatino-Roman"/>
              </a:rPr>
              <a:t>من النقطة 1→2. يوم رطب بارد في الخارج يوفر الهواء ليوم جاف في الداخل! لاحظ أن الكمية المطلقة لبخار الماء في الهواء ظلت كما هي، عند 4 غرامات من بخار الماء لكل كيلوغرام من الهواء الجاف؛ ولكن مع ارتفاع درجة الحرارة ، تنخفض الرطوبة النسبية. </a:t>
            </a:r>
            <a:endParaRPr lang="en-US" sz="1400" dirty="0"/>
          </a:p>
        </p:txBody>
      </p:sp>
      <p:pic>
        <p:nvPicPr>
          <p:cNvPr id="3" name="Picture 2"/>
          <p:cNvPicPr>
            <a:picLocks noChangeAspect="1"/>
          </p:cNvPicPr>
          <p:nvPr/>
        </p:nvPicPr>
        <p:blipFill>
          <a:blip r:embed="rId2"/>
          <a:stretch>
            <a:fillRect/>
          </a:stretch>
        </p:blipFill>
        <p:spPr>
          <a:xfrm>
            <a:off x="1876936" y="2708920"/>
            <a:ext cx="4864973" cy="3456384"/>
          </a:xfrm>
          <a:prstGeom prst="rect">
            <a:avLst/>
          </a:prstGeom>
        </p:spPr>
      </p:pic>
    </p:spTree>
    <p:extLst>
      <p:ext uri="{BB962C8B-B14F-4D97-AF65-F5344CB8AC3E}">
        <p14:creationId xmlns:p14="http://schemas.microsoft.com/office/powerpoint/2010/main" val="4210075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556792"/>
            <a:ext cx="8643998" cy="2893100"/>
          </a:xfrm>
          <a:prstGeom prst="rect">
            <a:avLst/>
          </a:prstGeom>
        </p:spPr>
        <p:txBody>
          <a:bodyPr wrap="square">
            <a:spAutoFit/>
          </a:bodyPr>
          <a:lstStyle/>
          <a:p>
            <a:pPr algn="just"/>
            <a:r>
              <a:rPr lang="en-US" sz="1400" dirty="0"/>
              <a:t>There is a specific amount of energy in the air water-vapor mixture at a </a:t>
            </a:r>
            <a:r>
              <a:rPr lang="en-US" sz="1400" dirty="0" smtClean="0"/>
              <a:t>specific temperature</a:t>
            </a:r>
            <a:r>
              <a:rPr lang="en-US" sz="1400" dirty="0"/>
              <a:t>. The energy of </a:t>
            </a:r>
            <a:r>
              <a:rPr lang="en-US" sz="1400" dirty="0" smtClean="0"/>
              <a:t>this mixture </a:t>
            </a:r>
            <a:r>
              <a:rPr lang="en-US" sz="1400" dirty="0"/>
              <a:t>is dependent on two measures:</a:t>
            </a:r>
          </a:p>
          <a:p>
            <a:pPr algn="just"/>
            <a:r>
              <a:rPr lang="en-US" sz="1400" dirty="0"/>
              <a:t>1. The temperature of the air.</a:t>
            </a:r>
          </a:p>
          <a:p>
            <a:pPr algn="just"/>
            <a:r>
              <a:rPr lang="en-US" sz="1400" dirty="0"/>
              <a:t>2. The proportion of water vapor in the air.</a:t>
            </a:r>
          </a:p>
          <a:p>
            <a:pPr algn="just"/>
            <a:r>
              <a:rPr lang="en-US" sz="1400" dirty="0"/>
              <a:t>There is more energy in air at higher temperatures. The addition of </a:t>
            </a:r>
            <a:r>
              <a:rPr lang="en-US" sz="1400" dirty="0" smtClean="0"/>
              <a:t>heat to </a:t>
            </a:r>
            <a:r>
              <a:rPr lang="en-US" sz="1400" dirty="0"/>
              <a:t>raise the temperature is called adding “</a:t>
            </a:r>
            <a:r>
              <a:rPr lang="en-US" sz="1400" b="1" dirty="0"/>
              <a:t>sensible heat</a:t>
            </a:r>
            <a:r>
              <a:rPr lang="en-US" sz="1400" dirty="0"/>
              <a:t>.” There is also </a:t>
            </a:r>
            <a:r>
              <a:rPr lang="en-US" sz="1400" dirty="0" smtClean="0"/>
              <a:t>more energy </a:t>
            </a:r>
            <a:r>
              <a:rPr lang="en-US" sz="1400" dirty="0"/>
              <a:t>when there is more water vapor in the air. The energy that the water</a:t>
            </a:r>
          </a:p>
          <a:p>
            <a:pPr algn="just"/>
            <a:r>
              <a:rPr lang="en-US" sz="1400" dirty="0"/>
              <a:t>vapor contains is referred to as its “</a:t>
            </a:r>
            <a:r>
              <a:rPr lang="en-US" sz="1400" b="1" dirty="0"/>
              <a:t>latent heat</a:t>
            </a:r>
            <a:r>
              <a:rPr lang="en-US" sz="1400" dirty="0"/>
              <a:t>.”</a:t>
            </a:r>
          </a:p>
          <a:p>
            <a:pPr algn="just"/>
            <a:r>
              <a:rPr lang="en-US" sz="1400" dirty="0"/>
              <a:t>The measure of the total energy of both the sensible heat in the air and </a:t>
            </a:r>
            <a:r>
              <a:rPr lang="en-US" sz="1400" dirty="0" smtClean="0"/>
              <a:t>the latent </a:t>
            </a:r>
            <a:r>
              <a:rPr lang="en-US" sz="1400" dirty="0"/>
              <a:t>heat in the water vapor </a:t>
            </a:r>
            <a:r>
              <a:rPr lang="en-US" sz="1400" dirty="0" smtClean="0"/>
              <a:t>is commonly </a:t>
            </a:r>
            <a:r>
              <a:rPr lang="en-US" sz="1400" dirty="0"/>
              <a:t>called “</a:t>
            </a:r>
            <a:r>
              <a:rPr lang="en-US" sz="1400" b="1" dirty="0"/>
              <a:t>enthalpy</a:t>
            </a:r>
            <a:r>
              <a:rPr lang="en-US" sz="1400" dirty="0"/>
              <a:t>.” Enthalpy can </a:t>
            </a:r>
            <a:r>
              <a:rPr lang="en-US" sz="1400" dirty="0" smtClean="0"/>
              <a:t>be raised by </a:t>
            </a:r>
            <a:r>
              <a:rPr lang="en-US" sz="1400" dirty="0"/>
              <a:t>adding energy to the mixture of dry air and water vapor. This </a:t>
            </a:r>
            <a:r>
              <a:rPr lang="en-US" sz="1400" dirty="0" smtClean="0"/>
              <a:t>can be </a:t>
            </a:r>
            <a:r>
              <a:rPr lang="en-US" sz="1400" dirty="0"/>
              <a:t>accomplished by adding either or </a:t>
            </a:r>
            <a:r>
              <a:rPr lang="en-US" sz="1400" dirty="0" smtClean="0"/>
              <a:t>both </a:t>
            </a:r>
          </a:p>
          <a:p>
            <a:pPr marL="285750" indent="-285750">
              <a:buFont typeface="Arial" panose="020B0604020202020204" pitchFamily="34" charset="0"/>
              <a:buChar char="•"/>
            </a:pPr>
            <a:r>
              <a:rPr lang="en-US" sz="1400" dirty="0" smtClean="0"/>
              <a:t>Sensible heat to </a:t>
            </a:r>
            <a:r>
              <a:rPr lang="en-US" sz="1400" dirty="0"/>
              <a:t>the </a:t>
            </a:r>
            <a:r>
              <a:rPr lang="en-US" sz="1400" dirty="0" smtClean="0"/>
              <a:t>air </a:t>
            </a:r>
          </a:p>
          <a:p>
            <a:pPr marL="285750" indent="-285750">
              <a:buFont typeface="Arial" panose="020B0604020202020204" pitchFamily="34" charset="0"/>
              <a:buChar char="•"/>
            </a:pPr>
            <a:r>
              <a:rPr lang="en-US" sz="1400" dirty="0" smtClean="0"/>
              <a:t>More </a:t>
            </a:r>
            <a:r>
              <a:rPr lang="en-US" sz="1400" dirty="0"/>
              <a:t>water vapor, which increases the latent heat </a:t>
            </a:r>
            <a:endParaRPr lang="en-US" sz="1400" dirty="0" smtClean="0"/>
          </a:p>
          <a:p>
            <a:r>
              <a:rPr lang="en-US" sz="1400" dirty="0"/>
              <a:t> </a:t>
            </a:r>
            <a:r>
              <a:rPr lang="en-US" sz="1400" dirty="0" smtClean="0"/>
              <a:t>      of </a:t>
            </a:r>
            <a:r>
              <a:rPr lang="en-US" sz="1400" dirty="0"/>
              <a:t>the mixture</a:t>
            </a:r>
          </a:p>
        </p:txBody>
      </p:sp>
      <p:sp>
        <p:nvSpPr>
          <p:cNvPr id="5" name="Rectangle 4"/>
          <p:cNvSpPr/>
          <p:nvPr/>
        </p:nvSpPr>
        <p:spPr>
          <a:xfrm>
            <a:off x="224554" y="4602327"/>
            <a:ext cx="4347448" cy="1384995"/>
          </a:xfrm>
          <a:prstGeom prst="rect">
            <a:avLst/>
          </a:prstGeom>
        </p:spPr>
        <p:txBody>
          <a:bodyPr wrap="square">
            <a:spAutoFit/>
          </a:bodyPr>
          <a:lstStyle/>
          <a:p>
            <a:pPr algn="justLow"/>
            <a:r>
              <a:rPr lang="en-US" sz="1400" dirty="0"/>
              <a:t>On the psychrometric chart, lines of constant enthalpy slope down from </a:t>
            </a:r>
            <a:r>
              <a:rPr lang="en-US" sz="1400" dirty="0" smtClean="0"/>
              <a:t>left</a:t>
            </a:r>
            <a:r>
              <a:rPr lang="ar-IQ" sz="1400" dirty="0" smtClean="0"/>
              <a:t> </a:t>
            </a:r>
            <a:r>
              <a:rPr lang="en-US" sz="1400" dirty="0" smtClean="0"/>
              <a:t>to </a:t>
            </a:r>
            <a:r>
              <a:rPr lang="en-US" sz="1400" dirty="0"/>
              <a:t>right as shown in </a:t>
            </a:r>
            <a:r>
              <a:rPr lang="en-US" sz="1400" i="1" dirty="0"/>
              <a:t>Figure </a:t>
            </a:r>
            <a:r>
              <a:rPr lang="en-US" sz="1400" i="1" dirty="0" smtClean="0"/>
              <a:t>4 </a:t>
            </a:r>
            <a:r>
              <a:rPr lang="en-US" sz="1400" dirty="0"/>
              <a:t>and are labeled “Enthalpy.”</a:t>
            </a:r>
          </a:p>
          <a:p>
            <a:pPr algn="justLow"/>
            <a:r>
              <a:rPr lang="en-US" sz="1400" dirty="0"/>
              <a:t>The zero is arbitrarily chosen as zero at 0 C and zero moisture content. </a:t>
            </a:r>
            <a:r>
              <a:rPr lang="en-US" sz="1400" dirty="0" smtClean="0"/>
              <a:t>The</a:t>
            </a:r>
            <a:r>
              <a:rPr lang="ar-IQ" sz="1400" dirty="0" smtClean="0"/>
              <a:t> </a:t>
            </a:r>
            <a:r>
              <a:rPr lang="en-US" sz="1400" dirty="0" smtClean="0"/>
              <a:t>unit </a:t>
            </a:r>
            <a:r>
              <a:rPr lang="en-US" sz="1400" dirty="0"/>
              <a:t>measure for enthalpy is </a:t>
            </a:r>
            <a:r>
              <a:rPr lang="en-US" sz="1400" b="1" dirty="0" smtClean="0"/>
              <a:t>kilojoules </a:t>
            </a:r>
            <a:r>
              <a:rPr lang="en-US" sz="1400" b="1" dirty="0"/>
              <a:t>per kilogram of dry air</a:t>
            </a:r>
            <a:r>
              <a:rPr lang="en-US" sz="1400" dirty="0"/>
              <a:t>, </a:t>
            </a:r>
            <a:r>
              <a:rPr lang="en-US" sz="1400" dirty="0" smtClean="0"/>
              <a:t>abbreviated as </a:t>
            </a:r>
            <a:r>
              <a:rPr lang="en-US" sz="1400" b="1" dirty="0"/>
              <a:t>kJ/kg</a:t>
            </a:r>
            <a:r>
              <a:rPr lang="en-US" sz="1400" dirty="0"/>
              <a:t>.</a:t>
            </a:r>
            <a:endParaRPr lang="en-US" sz="1400" dirty="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644008" y="3635279"/>
            <a:ext cx="4088250" cy="3201001"/>
          </a:xfrm>
          <a:prstGeom prst="rect">
            <a:avLst/>
          </a:prstGeom>
        </p:spPr>
      </p:pic>
    </p:spTree>
    <p:extLst>
      <p:ext uri="{BB962C8B-B14F-4D97-AF65-F5344CB8AC3E}">
        <p14:creationId xmlns:p14="http://schemas.microsoft.com/office/powerpoint/2010/main" val="1110415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556792"/>
            <a:ext cx="8643998" cy="1815882"/>
          </a:xfrm>
          <a:prstGeom prst="rect">
            <a:avLst/>
          </a:prstGeom>
        </p:spPr>
        <p:txBody>
          <a:bodyPr wrap="square">
            <a:spAutoFit/>
          </a:bodyPr>
          <a:lstStyle/>
          <a:p>
            <a:pPr algn="just" rtl="1"/>
            <a:r>
              <a:rPr lang="ar-IQ" sz="1400" dirty="0"/>
              <a:t>هناك كمية محددة من الطاقة </a:t>
            </a:r>
            <a:r>
              <a:rPr lang="ar-IQ" sz="1400" dirty="0" smtClean="0"/>
              <a:t>في خليط </a:t>
            </a:r>
            <a:r>
              <a:rPr lang="ar-IQ" sz="1400" dirty="0"/>
              <a:t>الهواء </a:t>
            </a:r>
            <a:r>
              <a:rPr lang="ar-IQ" sz="1400" dirty="0" smtClean="0"/>
              <a:t>وبخار الماء في </a:t>
            </a:r>
            <a:r>
              <a:rPr lang="ar-IQ" sz="1400" dirty="0"/>
              <a:t>درجة حرارة محددة. تعتمد طاقة هذا الخليط على مقياسين: </a:t>
            </a:r>
            <a:endParaRPr lang="ar-IQ" sz="1400" dirty="0" smtClean="0"/>
          </a:p>
          <a:p>
            <a:pPr algn="just" rtl="1"/>
            <a:r>
              <a:rPr lang="ar-IQ" sz="1400" dirty="0" smtClean="0"/>
              <a:t>1. درجة </a:t>
            </a:r>
            <a:r>
              <a:rPr lang="ar-IQ" sz="1400" dirty="0"/>
              <a:t>حرارة الهواء. 2. نسبة بخار الماء في الهواء. </a:t>
            </a:r>
            <a:endParaRPr lang="ar-IQ" sz="1400" dirty="0" smtClean="0"/>
          </a:p>
          <a:p>
            <a:pPr algn="just" rtl="1"/>
            <a:r>
              <a:rPr lang="ar-IQ" sz="1400" dirty="0" smtClean="0"/>
              <a:t>هناك </a:t>
            </a:r>
            <a:r>
              <a:rPr lang="ar-IQ" sz="1400" dirty="0"/>
              <a:t>المزيد من الطاقة في الهواء في درجات حرارة أعلى. وتسمى إضافة الحرارة لرفع درجة الحرارة إضافة "حرارة </a:t>
            </a:r>
            <a:r>
              <a:rPr lang="ar-IQ" sz="1400" dirty="0" smtClean="0"/>
              <a:t>محسوسة". </a:t>
            </a:r>
            <a:r>
              <a:rPr lang="ar-IQ" sz="1400" dirty="0"/>
              <a:t>وهناك أيضا المزيد من الطاقة عندما يكون هناك المزيد من بخار الماء في الهواء. ويشار إلى الطاقة التي يحتوي عليها بخار الماء باسم "حرارته الكامنة</a:t>
            </a:r>
            <a:r>
              <a:rPr lang="ar-IQ" sz="1400" dirty="0" smtClean="0"/>
              <a:t>".</a:t>
            </a:r>
          </a:p>
          <a:p>
            <a:pPr algn="just" rtl="1"/>
            <a:endParaRPr lang="ar-IQ" sz="1400" dirty="0" smtClean="0"/>
          </a:p>
          <a:p>
            <a:pPr algn="just" rtl="1"/>
            <a:r>
              <a:rPr lang="ar-IQ" sz="1400" dirty="0"/>
              <a:t>مقياس الطاقة الإجمالية لكل من الحرارة </a:t>
            </a:r>
            <a:r>
              <a:rPr lang="ar-IQ" sz="1400" dirty="0" smtClean="0"/>
              <a:t>المحسوسة </a:t>
            </a:r>
            <a:r>
              <a:rPr lang="ar-IQ" sz="1400" dirty="0"/>
              <a:t>في الهواء والحرارة الكامنة في بخار الماء يسمى عادة "</a:t>
            </a:r>
            <a:r>
              <a:rPr lang="en-US" sz="1400" dirty="0"/>
              <a:t>enthalpy". </a:t>
            </a:r>
            <a:r>
              <a:rPr lang="ar-IQ" sz="1400" dirty="0" smtClean="0"/>
              <a:t> يمكن زيادة </a:t>
            </a:r>
            <a:r>
              <a:rPr lang="en-US" sz="1400" dirty="0"/>
              <a:t>Enthalpy </a:t>
            </a:r>
            <a:r>
              <a:rPr lang="ar-IQ" sz="1400" dirty="0" smtClean="0"/>
              <a:t> عن </a:t>
            </a:r>
            <a:r>
              <a:rPr lang="ar-IQ" sz="1400" dirty="0"/>
              <a:t>طريق إضافة الطاقة إلى خليط الهواء الجاف وبخار الماء. ويمكن تحقيق ذلك عن طريق إضافة إما أو كل من الحرارة </a:t>
            </a:r>
            <a:r>
              <a:rPr lang="ar-IQ" sz="1400" dirty="0" smtClean="0"/>
              <a:t>المحسوسة </a:t>
            </a:r>
            <a:r>
              <a:rPr lang="ar-IQ" sz="1400" dirty="0"/>
              <a:t>إلى الهواء المزيد من بخار الماء، مما يزيد من الحرارة الكامنة للخليط</a:t>
            </a:r>
            <a:endParaRPr lang="en-US" sz="1400" dirty="0"/>
          </a:p>
        </p:txBody>
      </p:sp>
      <p:sp>
        <p:nvSpPr>
          <p:cNvPr id="5" name="Rectangle 4"/>
          <p:cNvSpPr/>
          <p:nvPr/>
        </p:nvSpPr>
        <p:spPr>
          <a:xfrm>
            <a:off x="224554" y="4602327"/>
            <a:ext cx="4347448" cy="954107"/>
          </a:xfrm>
          <a:prstGeom prst="rect">
            <a:avLst/>
          </a:prstGeom>
        </p:spPr>
        <p:txBody>
          <a:bodyPr wrap="square">
            <a:spAutoFit/>
          </a:bodyPr>
          <a:lstStyle/>
          <a:p>
            <a:pPr algn="just" rtl="1"/>
            <a:r>
              <a:rPr lang="ar-IQ" sz="1400" dirty="0">
                <a:solidFill>
                  <a:srgbClr val="231F20"/>
                </a:solidFill>
                <a:cs typeface="Times New Roman" panose="02020603050405020304" pitchFamily="18" charset="0"/>
              </a:rPr>
              <a:t>على </a:t>
            </a:r>
            <a:r>
              <a:rPr lang="ar-IQ" sz="1400" dirty="0" smtClean="0">
                <a:solidFill>
                  <a:srgbClr val="231F20"/>
                </a:solidFill>
                <a:cs typeface="Times New Roman" panose="02020603050405020304" pitchFamily="18" charset="0"/>
              </a:rPr>
              <a:t>المخطط المصردي، </a:t>
            </a:r>
            <a:r>
              <a:rPr lang="ar-IQ" sz="1400" dirty="0">
                <a:solidFill>
                  <a:srgbClr val="231F20"/>
                </a:solidFill>
                <a:cs typeface="Times New Roman" panose="02020603050405020304" pitchFamily="18" charset="0"/>
              </a:rPr>
              <a:t>خطوط المنحدر </a:t>
            </a:r>
            <a:r>
              <a:rPr lang="en-US" sz="1400" dirty="0">
                <a:solidFill>
                  <a:srgbClr val="231F20"/>
                </a:solidFill>
                <a:cs typeface="Times New Roman" panose="02020603050405020304" pitchFamily="18" charset="0"/>
              </a:rPr>
              <a:t>enthalpy </a:t>
            </a:r>
            <a:r>
              <a:rPr lang="ar-IQ" sz="1400" dirty="0" smtClean="0">
                <a:solidFill>
                  <a:srgbClr val="231F20"/>
                </a:solidFill>
                <a:cs typeface="Times New Roman" panose="02020603050405020304" pitchFamily="18" charset="0"/>
              </a:rPr>
              <a:t> مثبتة </a:t>
            </a:r>
            <a:r>
              <a:rPr lang="ar-IQ" sz="1400" dirty="0">
                <a:solidFill>
                  <a:srgbClr val="231F20"/>
                </a:solidFill>
                <a:cs typeface="Times New Roman" panose="02020603050405020304" pitchFamily="18" charset="0"/>
              </a:rPr>
              <a:t>إلى أسفل من اليسار إلى اليمين كما هو مبين في الشكل 4 وتوصف بأنها "</a:t>
            </a:r>
            <a:r>
              <a:rPr lang="en-US" sz="1400" dirty="0">
                <a:solidFill>
                  <a:srgbClr val="231F20"/>
                </a:solidFill>
                <a:cs typeface="Times New Roman" panose="02020603050405020304" pitchFamily="18" charset="0"/>
              </a:rPr>
              <a:t>Enthalpy". </a:t>
            </a:r>
            <a:r>
              <a:rPr lang="ar-IQ" sz="1400" dirty="0">
                <a:solidFill>
                  <a:srgbClr val="231F20"/>
                </a:solidFill>
                <a:cs typeface="Times New Roman" panose="02020603050405020304" pitchFamily="18" charset="0"/>
              </a:rPr>
              <a:t>يتم اختيار الصفر بشكل تعسفي كصفر في 0 </a:t>
            </a:r>
            <a:r>
              <a:rPr lang="en-US" sz="1400" dirty="0">
                <a:solidFill>
                  <a:srgbClr val="231F20"/>
                </a:solidFill>
                <a:cs typeface="Times New Roman" panose="02020603050405020304" pitchFamily="18" charset="0"/>
              </a:rPr>
              <a:t>C </a:t>
            </a:r>
            <a:r>
              <a:rPr lang="ar-IQ" sz="1400" dirty="0" smtClean="0">
                <a:solidFill>
                  <a:srgbClr val="231F20"/>
                </a:solidFill>
                <a:cs typeface="Times New Roman" panose="02020603050405020304" pitchFamily="18" charset="0"/>
              </a:rPr>
              <a:t> ومحتوى </a:t>
            </a:r>
            <a:r>
              <a:rPr lang="ar-IQ" sz="1400" dirty="0">
                <a:solidFill>
                  <a:srgbClr val="231F20"/>
                </a:solidFill>
                <a:cs typeface="Times New Roman" panose="02020603050405020304" pitchFamily="18" charset="0"/>
              </a:rPr>
              <a:t>رطوبة صفر. مقياس الوحدة </a:t>
            </a:r>
            <a:r>
              <a:rPr lang="ar-IQ" sz="1400" dirty="0" smtClean="0">
                <a:solidFill>
                  <a:srgbClr val="231F20"/>
                </a:solidFill>
                <a:cs typeface="Times New Roman" panose="02020603050405020304" pitchFamily="18" charset="0"/>
              </a:rPr>
              <a:t>للإنثالبي </a:t>
            </a:r>
            <a:r>
              <a:rPr lang="ar-IQ" sz="1400" dirty="0">
                <a:solidFill>
                  <a:srgbClr val="231F20"/>
                </a:solidFill>
                <a:cs typeface="Times New Roman" panose="02020603050405020304" pitchFamily="18" charset="0"/>
              </a:rPr>
              <a:t>هو كيلوجول لكل كيلوغرام من الهواء </a:t>
            </a:r>
            <a:r>
              <a:rPr lang="ar-IQ" sz="1400" dirty="0" smtClean="0">
                <a:solidFill>
                  <a:srgbClr val="231F20"/>
                </a:solidFill>
                <a:cs typeface="Times New Roman" panose="02020603050405020304" pitchFamily="18" charset="0"/>
              </a:rPr>
              <a:t>الجاف.</a:t>
            </a:r>
            <a:endParaRPr lang="en-US" sz="1400" dirty="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760878" y="3429000"/>
            <a:ext cx="4088250" cy="3201001"/>
          </a:xfrm>
          <a:prstGeom prst="rect">
            <a:avLst/>
          </a:prstGeom>
        </p:spPr>
      </p:pic>
    </p:spTree>
    <p:extLst>
      <p:ext uri="{BB962C8B-B14F-4D97-AF65-F5344CB8AC3E}">
        <p14:creationId xmlns:p14="http://schemas.microsoft.com/office/powerpoint/2010/main" val="3559586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484784"/>
            <a:ext cx="8643998" cy="2462213"/>
          </a:xfrm>
          <a:prstGeom prst="rect">
            <a:avLst/>
          </a:prstGeom>
        </p:spPr>
        <p:txBody>
          <a:bodyPr wrap="square">
            <a:spAutoFit/>
          </a:bodyPr>
          <a:lstStyle/>
          <a:p>
            <a:r>
              <a:rPr lang="en-US" sz="1400" b="1" dirty="0"/>
              <a:t>Heating</a:t>
            </a:r>
          </a:p>
          <a:p>
            <a:pPr algn="just"/>
            <a:r>
              <a:rPr lang="en-US" sz="1400" dirty="0"/>
              <a:t>The process of heating involves the addition of sensible heat energy. </a:t>
            </a:r>
            <a:r>
              <a:rPr lang="en-US" sz="1400" i="1" dirty="0"/>
              <a:t>Figure </a:t>
            </a:r>
            <a:r>
              <a:rPr lang="en-US" sz="1400" i="1" dirty="0" smtClean="0"/>
              <a:t>5 </a:t>
            </a:r>
            <a:r>
              <a:rPr lang="ar-IQ" sz="1400" i="1" dirty="0" smtClean="0"/>
              <a:t> </a:t>
            </a:r>
            <a:r>
              <a:rPr lang="en-US" sz="1400" dirty="0" smtClean="0"/>
              <a:t>illustrates </a:t>
            </a:r>
            <a:r>
              <a:rPr lang="en-US" sz="1400" dirty="0"/>
              <a:t>outside air at 5 C and almost 80% relative humidity that has </a:t>
            </a:r>
            <a:r>
              <a:rPr lang="en-US" sz="1400" dirty="0" smtClean="0"/>
              <a:t>been heated </a:t>
            </a:r>
            <a:r>
              <a:rPr lang="en-US" sz="1400" dirty="0"/>
              <a:t>to 22 C. This process increases the enthalpy in the air from </a:t>
            </a:r>
            <a:r>
              <a:rPr lang="en-US" sz="1400" dirty="0" err="1" smtClean="0"/>
              <a:t>pproximately</a:t>
            </a:r>
            <a:endParaRPr lang="en-US" sz="1400" dirty="0"/>
          </a:p>
          <a:p>
            <a:pPr algn="just"/>
            <a:r>
              <a:rPr lang="en-US" sz="1400" dirty="0"/>
              <a:t>16 kJ/kg to 33 kJ/kg. Note that the process line is </a:t>
            </a:r>
            <a:r>
              <a:rPr lang="en-US" sz="1400" b="1" dirty="0"/>
              <a:t>horizontal </a:t>
            </a:r>
            <a:r>
              <a:rPr lang="en-US" sz="1400" dirty="0" smtClean="0"/>
              <a:t>because no </a:t>
            </a:r>
            <a:r>
              <a:rPr lang="en-US" sz="1400" dirty="0"/>
              <a:t>water vapor is being added to or removed from the air—we are just </a:t>
            </a:r>
            <a:r>
              <a:rPr lang="en-US" sz="1400" dirty="0" smtClean="0"/>
              <a:t>heating the </a:t>
            </a:r>
            <a:r>
              <a:rPr lang="en-US" sz="1400" dirty="0"/>
              <a:t>mixture. In the process, the relative humidity drops from almost 80% </a:t>
            </a:r>
            <a:r>
              <a:rPr lang="en-US" sz="1400" dirty="0" err="1" smtClean="0"/>
              <a:t>rh</a:t>
            </a:r>
            <a:r>
              <a:rPr lang="en-US" sz="1400" dirty="0" smtClean="0"/>
              <a:t> down </a:t>
            </a:r>
            <a:r>
              <a:rPr lang="en-US" sz="1400" dirty="0"/>
              <a:t>to about 25% </a:t>
            </a:r>
            <a:r>
              <a:rPr lang="en-US" sz="1400" dirty="0" err="1"/>
              <a:t>rh</a:t>
            </a:r>
            <a:r>
              <a:rPr lang="en-US" sz="1400" dirty="0" smtClean="0"/>
              <a:t>.</a:t>
            </a:r>
            <a:r>
              <a:rPr lang="en-US" sz="1400" dirty="0"/>
              <a:t> Here is an example for you to try. Plot this process on Figure 6.Suppose it is a cool day with an outside temperature of 6 C and 50% </a:t>
            </a:r>
            <a:r>
              <a:rPr lang="en-US" sz="1400" dirty="0" err="1"/>
              <a:t>rh</a:t>
            </a:r>
            <a:r>
              <a:rPr lang="en-US" sz="1400" dirty="0"/>
              <a:t>.</a:t>
            </a:r>
            <a:r>
              <a:rPr lang="ar-IQ" sz="1400" dirty="0"/>
              <a:t> </a:t>
            </a:r>
            <a:r>
              <a:rPr lang="en-US" sz="1400" dirty="0"/>
              <a:t>We have an air-conditioned space and the air is heated to 20 C. There is </a:t>
            </a:r>
            <a:r>
              <a:rPr lang="en-US" sz="1400" dirty="0" smtClean="0"/>
              <a:t>no change </a:t>
            </a:r>
            <a:r>
              <a:rPr lang="en-US" sz="1400" dirty="0"/>
              <a:t>in the amount of water vapor in the air. The enthalpy rises from </a:t>
            </a:r>
            <a:r>
              <a:rPr lang="en-US" sz="1400" dirty="0" smtClean="0"/>
              <a:t>about 16 </a:t>
            </a:r>
            <a:r>
              <a:rPr lang="en-US" sz="1400" dirty="0"/>
              <a:t>kJ/kg to 33 kJ/kg, an increase of 17 </a:t>
            </a:r>
            <a:r>
              <a:rPr lang="en-US" sz="1400" dirty="0" smtClean="0"/>
              <a:t>kJ/kg. As </a:t>
            </a:r>
            <a:r>
              <a:rPr lang="en-US" sz="1400" dirty="0"/>
              <a:t>you can see, the humidity would have dropped to 20% </a:t>
            </a:r>
            <a:r>
              <a:rPr lang="en-US" sz="1400" dirty="0" err="1"/>
              <a:t>rh</a:t>
            </a:r>
            <a:r>
              <a:rPr lang="en-US" sz="1400" dirty="0"/>
              <a:t>. This is </a:t>
            </a:r>
            <a:r>
              <a:rPr lang="en-US" sz="1400" dirty="0" smtClean="0"/>
              <a:t>quite dry </a:t>
            </a:r>
            <a:r>
              <a:rPr lang="en-US" sz="1400" dirty="0"/>
              <a:t>so let us assume that we are to raise the humidity to a more </a:t>
            </a:r>
            <a:r>
              <a:rPr lang="en-US" sz="1400" dirty="0" smtClean="0"/>
              <a:t>comfortable 50</a:t>
            </a:r>
            <a:r>
              <a:rPr lang="en-US" sz="1400" dirty="0"/>
              <a:t>%. As you can see on the chart, this raises the enthalpy by an additional</a:t>
            </a:r>
          </a:p>
          <a:p>
            <a:pPr algn="just"/>
            <a:r>
              <a:rPr lang="en-US" sz="1400" dirty="0"/>
              <a:t>11 kJ/kg</a:t>
            </a:r>
            <a:r>
              <a:rPr lang="en-US" sz="1400" dirty="0" smtClean="0"/>
              <a:t>.</a:t>
            </a:r>
            <a:endParaRPr lang="en-US" sz="1400" dirty="0"/>
          </a:p>
        </p:txBody>
      </p:sp>
      <p:pic>
        <p:nvPicPr>
          <p:cNvPr id="3" name="Picture 2"/>
          <p:cNvPicPr>
            <a:picLocks noChangeAspect="1"/>
          </p:cNvPicPr>
          <p:nvPr/>
        </p:nvPicPr>
        <p:blipFill>
          <a:blip r:embed="rId2"/>
          <a:stretch>
            <a:fillRect/>
          </a:stretch>
        </p:blipFill>
        <p:spPr>
          <a:xfrm>
            <a:off x="485767" y="3937287"/>
            <a:ext cx="3654185" cy="2791778"/>
          </a:xfrm>
          <a:prstGeom prst="rect">
            <a:avLst/>
          </a:prstGeom>
        </p:spPr>
      </p:pic>
      <p:pic>
        <p:nvPicPr>
          <p:cNvPr id="5" name="Picture 4"/>
          <p:cNvPicPr>
            <a:picLocks noChangeAspect="1"/>
          </p:cNvPicPr>
          <p:nvPr/>
        </p:nvPicPr>
        <p:blipFill>
          <a:blip r:embed="rId3"/>
          <a:stretch>
            <a:fillRect/>
          </a:stretch>
        </p:blipFill>
        <p:spPr>
          <a:xfrm>
            <a:off x="4784886" y="3862214"/>
            <a:ext cx="3747554" cy="2851255"/>
          </a:xfrm>
          <a:prstGeom prst="rect">
            <a:avLst/>
          </a:prstGeom>
        </p:spPr>
      </p:pic>
    </p:spTree>
    <p:extLst>
      <p:ext uri="{BB962C8B-B14F-4D97-AF65-F5344CB8AC3E}">
        <p14:creationId xmlns:p14="http://schemas.microsoft.com/office/powerpoint/2010/main" val="3717925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484784"/>
            <a:ext cx="8643998" cy="2031325"/>
          </a:xfrm>
          <a:prstGeom prst="rect">
            <a:avLst/>
          </a:prstGeom>
        </p:spPr>
        <p:txBody>
          <a:bodyPr wrap="square">
            <a:spAutoFit/>
          </a:bodyPr>
          <a:lstStyle/>
          <a:p>
            <a:r>
              <a:rPr lang="en-US" sz="1400" b="1" dirty="0"/>
              <a:t>Heating</a:t>
            </a:r>
          </a:p>
          <a:p>
            <a:pPr algn="justLow" rtl="1"/>
            <a:r>
              <a:rPr lang="ar-IQ" sz="1400" dirty="0"/>
              <a:t>عملية التدفئة ينطوي على إضافة الطاقة الحرارية </a:t>
            </a:r>
            <a:r>
              <a:rPr lang="ar-IQ" sz="1400" dirty="0" smtClean="0"/>
              <a:t>المحسوسة. </a:t>
            </a:r>
            <a:r>
              <a:rPr lang="ar-IQ" sz="1400" dirty="0"/>
              <a:t>يوضح الشكل 5 الهواء الخارجي عند 5 </a:t>
            </a:r>
            <a:r>
              <a:rPr lang="en-US" sz="1400" dirty="0"/>
              <a:t>C </a:t>
            </a:r>
            <a:r>
              <a:rPr lang="ar-IQ" sz="1400" dirty="0" smtClean="0"/>
              <a:t> والرطوبة </a:t>
            </a:r>
            <a:r>
              <a:rPr lang="ar-IQ" sz="1400" dirty="0"/>
              <a:t>النسبية بنسبة 80٪ تقريبا التي تم تسخينها إلى 22 درجة مئوية. هذه العملية يزيد من </a:t>
            </a:r>
            <a:r>
              <a:rPr lang="en-US" sz="1400" dirty="0"/>
              <a:t>enthalpy </a:t>
            </a:r>
            <a:r>
              <a:rPr lang="ar-IQ" sz="1400" dirty="0" smtClean="0"/>
              <a:t> في </a:t>
            </a:r>
            <a:r>
              <a:rPr lang="ar-IQ" sz="1400" dirty="0"/>
              <a:t>الهواء من </a:t>
            </a:r>
            <a:r>
              <a:rPr lang="ar-IQ" sz="1400" dirty="0" smtClean="0"/>
              <a:t>حوالي </a:t>
            </a:r>
            <a:r>
              <a:rPr lang="en-US" sz="1400" dirty="0" smtClean="0"/>
              <a:t>16 </a:t>
            </a:r>
            <a:r>
              <a:rPr lang="ar-IQ" sz="1400" dirty="0" smtClean="0"/>
              <a:t> كيلوجول </a:t>
            </a:r>
            <a:r>
              <a:rPr lang="ar-IQ" sz="1400" dirty="0"/>
              <a:t>/ كغ إلى 33 كيلوجول / كغ. لاحظ أن خط المعالجة أفقي لأنه لا يتم إضافة بخار الماء إلى الهواء أو إزالته منه - نحن نقوم بتسخين الخليط فقط. في هذه العملية، تنخفض الرطوبة النسبية من ما يقرب من 80٪ </a:t>
            </a:r>
            <a:r>
              <a:rPr lang="ar-IQ" sz="1400" dirty="0" smtClean="0"/>
              <a:t>وصولا </a:t>
            </a:r>
            <a:r>
              <a:rPr lang="ar-IQ" sz="1400" dirty="0"/>
              <a:t>الى حوالي 25٪ </a:t>
            </a:r>
            <a:r>
              <a:rPr lang="en-US" sz="1400" dirty="0" smtClean="0"/>
              <a:t>.</a:t>
            </a:r>
          </a:p>
          <a:p>
            <a:pPr algn="justLow" rtl="1"/>
            <a:r>
              <a:rPr lang="ar-IQ" sz="1400" dirty="0"/>
              <a:t>هنا مثال لك </a:t>
            </a:r>
            <a:r>
              <a:rPr lang="ar-IQ" sz="1400" dirty="0" smtClean="0"/>
              <a:t>ل</a:t>
            </a:r>
            <a:r>
              <a:rPr lang="ar-IQ" sz="1400" dirty="0"/>
              <a:t>ل</a:t>
            </a:r>
            <a:r>
              <a:rPr lang="ar-IQ" sz="1400" dirty="0" smtClean="0"/>
              <a:t>محاولة</a:t>
            </a:r>
            <a:r>
              <a:rPr lang="ar-IQ" sz="1400" dirty="0"/>
              <a:t>. </a:t>
            </a:r>
            <a:r>
              <a:rPr lang="ar-IQ" sz="1400" dirty="0" smtClean="0"/>
              <a:t>ارسم </a:t>
            </a:r>
            <a:r>
              <a:rPr lang="ar-IQ" sz="1400" dirty="0"/>
              <a:t>هذه العملية على الشكل 6</a:t>
            </a:r>
            <a:r>
              <a:rPr lang="ar-IQ" sz="1400" dirty="0" smtClean="0"/>
              <a:t>.</a:t>
            </a:r>
            <a:r>
              <a:rPr lang="en-US" sz="1400" dirty="0" smtClean="0"/>
              <a:t> </a:t>
            </a:r>
            <a:r>
              <a:rPr lang="ar-IQ" sz="1400" dirty="0" smtClean="0"/>
              <a:t>في </a:t>
            </a:r>
            <a:r>
              <a:rPr lang="ar-IQ" sz="1400" dirty="0"/>
              <a:t>يوم بارد مع درجة حرارة خارجية </a:t>
            </a:r>
            <a:r>
              <a:rPr lang="ar-IQ" sz="1400" dirty="0" smtClean="0"/>
              <a:t>6</a:t>
            </a:r>
            <a:r>
              <a:rPr lang="en-US" sz="1400" dirty="0"/>
              <a:t>C</a:t>
            </a:r>
            <a:r>
              <a:rPr lang="ar-IQ" sz="1400" dirty="0" smtClean="0"/>
              <a:t> و 50٪رطوبة نسبية. </a:t>
            </a:r>
            <a:r>
              <a:rPr lang="en-US" sz="1400" dirty="0" smtClean="0"/>
              <a:t> </a:t>
            </a:r>
            <a:r>
              <a:rPr lang="ar-IQ" sz="1400" dirty="0"/>
              <a:t>لدينا مساحة مكيفة الهواء ويتم تسخين الهواء إلى 20 درجة مئوية. لا يوجد أي تغيير في كمية بخار الماء في الهواء. يرتفع ال</a:t>
            </a:r>
            <a:r>
              <a:rPr lang="en-US" sz="1400" dirty="0"/>
              <a:t>enthalpy </a:t>
            </a:r>
            <a:r>
              <a:rPr lang="ar-IQ" sz="1400" dirty="0" smtClean="0"/>
              <a:t> من </a:t>
            </a:r>
            <a:r>
              <a:rPr lang="ar-IQ" sz="1400" dirty="0"/>
              <a:t>حوالي 16 كيلوجول/كجم إلى 33 كيلوجول/كجم، بزيادة قدرها 17 </a:t>
            </a:r>
            <a:r>
              <a:rPr lang="ar-IQ" sz="1400" dirty="0" smtClean="0"/>
              <a:t>كيلوجول/كجم. كما </a:t>
            </a:r>
            <a:r>
              <a:rPr lang="ar-IQ" sz="1400" dirty="0"/>
              <a:t>ترون، فإن الرطوبة قد انخفضت إلى 20٪ </a:t>
            </a:r>
            <a:r>
              <a:rPr lang="en-US" sz="1400" dirty="0" err="1"/>
              <a:t>rh</a:t>
            </a:r>
            <a:r>
              <a:rPr lang="en-US" sz="1400" dirty="0"/>
              <a:t>. </a:t>
            </a:r>
            <a:r>
              <a:rPr lang="ar-IQ" sz="1400" dirty="0" smtClean="0"/>
              <a:t> هذا </a:t>
            </a:r>
            <a:r>
              <a:rPr lang="ar-IQ" sz="1400" dirty="0"/>
              <a:t>جاف جدا لذلك دعونا نفترض أننا </a:t>
            </a:r>
            <a:r>
              <a:rPr lang="ar-IQ" sz="1400" dirty="0" smtClean="0"/>
              <a:t>رفعنا </a:t>
            </a:r>
            <a:r>
              <a:rPr lang="ar-IQ" sz="1400" dirty="0"/>
              <a:t>الرطوبة إلى 50٪ </a:t>
            </a:r>
            <a:r>
              <a:rPr lang="ar-IQ" sz="1400" dirty="0" smtClean="0"/>
              <a:t>لتكون أكثر </a:t>
            </a:r>
            <a:r>
              <a:rPr lang="ar-IQ" sz="1400" dirty="0"/>
              <a:t>راحة. كما ترون على الرسم </a:t>
            </a:r>
            <a:r>
              <a:rPr lang="ar-IQ" sz="1400" dirty="0" smtClean="0"/>
              <a:t>البياني في الشكل 7، </a:t>
            </a:r>
            <a:r>
              <a:rPr lang="ar-IQ" sz="1400" dirty="0"/>
              <a:t>وهذا يرفع </a:t>
            </a:r>
            <a:r>
              <a:rPr lang="en-US" sz="1400" dirty="0"/>
              <a:t>enthalpy </a:t>
            </a:r>
            <a:r>
              <a:rPr lang="ar-IQ" sz="1400" dirty="0" smtClean="0"/>
              <a:t> من </a:t>
            </a:r>
            <a:r>
              <a:rPr lang="ar-IQ" sz="1400" dirty="0"/>
              <a:t>قبل 11 كيلوجول / </a:t>
            </a:r>
            <a:r>
              <a:rPr lang="ar-IQ" sz="1400" dirty="0" smtClean="0"/>
              <a:t>كغم إضافية.</a:t>
            </a:r>
            <a:endParaRPr lang="en-US" sz="1400" dirty="0"/>
          </a:p>
        </p:txBody>
      </p:sp>
      <p:pic>
        <p:nvPicPr>
          <p:cNvPr id="3" name="Picture 2"/>
          <p:cNvPicPr>
            <a:picLocks noChangeAspect="1"/>
          </p:cNvPicPr>
          <p:nvPr/>
        </p:nvPicPr>
        <p:blipFill>
          <a:blip r:embed="rId2"/>
          <a:stretch>
            <a:fillRect/>
          </a:stretch>
        </p:blipFill>
        <p:spPr>
          <a:xfrm>
            <a:off x="4644008" y="3501008"/>
            <a:ext cx="4088250" cy="3110467"/>
          </a:xfrm>
          <a:prstGeom prst="rect">
            <a:avLst/>
          </a:prstGeom>
        </p:spPr>
      </p:pic>
      <p:pic>
        <p:nvPicPr>
          <p:cNvPr id="8" name="Picture 7"/>
          <p:cNvPicPr>
            <a:picLocks noChangeAspect="1"/>
          </p:cNvPicPr>
          <p:nvPr/>
        </p:nvPicPr>
        <p:blipFill>
          <a:blip r:embed="rId3"/>
          <a:stretch>
            <a:fillRect/>
          </a:stretch>
        </p:blipFill>
        <p:spPr>
          <a:xfrm>
            <a:off x="458303" y="3516992"/>
            <a:ext cx="4088250" cy="3123401"/>
          </a:xfrm>
          <a:prstGeom prst="rect">
            <a:avLst/>
          </a:prstGeom>
        </p:spPr>
      </p:pic>
    </p:spTree>
    <p:extLst>
      <p:ext uri="{BB962C8B-B14F-4D97-AF65-F5344CB8AC3E}">
        <p14:creationId xmlns:p14="http://schemas.microsoft.com/office/powerpoint/2010/main" val="286445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738772"/>
            <a:ext cx="8643998" cy="2893100"/>
          </a:xfrm>
          <a:prstGeom prst="rect">
            <a:avLst/>
          </a:prstGeom>
        </p:spPr>
        <p:txBody>
          <a:bodyPr wrap="square">
            <a:spAutoFit/>
          </a:bodyPr>
          <a:lstStyle/>
          <a:p>
            <a:r>
              <a:rPr lang="en-US" sz="1400" b="1" i="1" dirty="0"/>
              <a:t>Humidification</a:t>
            </a:r>
          </a:p>
          <a:p>
            <a:pPr algn="justLow"/>
            <a:r>
              <a:rPr lang="en-US" sz="1400" b="1" dirty="0"/>
              <a:t>The addition of water vapor to air is a process called “humidification</a:t>
            </a:r>
            <a:r>
              <a:rPr lang="en-US" sz="1400" b="1" dirty="0" smtClean="0"/>
              <a:t>.” </a:t>
            </a:r>
            <a:r>
              <a:rPr lang="en-US" sz="1400" dirty="0" smtClean="0"/>
              <a:t>Humidification </a:t>
            </a:r>
            <a:r>
              <a:rPr lang="en-US" sz="1400" dirty="0"/>
              <a:t>occurs when water absorbs energy, evaporates into water </a:t>
            </a:r>
            <a:r>
              <a:rPr lang="en-US" sz="1400" dirty="0" smtClean="0"/>
              <a:t>vapor, and </a:t>
            </a:r>
            <a:r>
              <a:rPr lang="en-US" sz="1400" dirty="0"/>
              <a:t>mixes with air. </a:t>
            </a:r>
            <a:r>
              <a:rPr lang="en-US" sz="1400" b="1" dirty="0"/>
              <a:t>The energy that the water absorbs is called “latent heat.”</a:t>
            </a:r>
          </a:p>
          <a:p>
            <a:pPr algn="justLow"/>
            <a:r>
              <a:rPr lang="en-US" sz="1400" dirty="0"/>
              <a:t>There are two ways for humidification to occur. In both methods, energy </a:t>
            </a:r>
            <a:r>
              <a:rPr lang="en-US" sz="1400" dirty="0" smtClean="0"/>
              <a:t>is added </a:t>
            </a:r>
            <a:r>
              <a:rPr lang="en-US" sz="1400" dirty="0"/>
              <a:t>to the water to create water vapor</a:t>
            </a:r>
            <a:r>
              <a:rPr lang="en-US" sz="1400" dirty="0" smtClean="0"/>
              <a:t>.</a:t>
            </a:r>
          </a:p>
          <a:p>
            <a:pPr algn="justLow"/>
            <a:r>
              <a:rPr lang="en-US" sz="1400" dirty="0"/>
              <a:t>1. </a:t>
            </a:r>
            <a:r>
              <a:rPr lang="en-US" sz="1400" b="1" dirty="0"/>
              <a:t>Water can be heated</a:t>
            </a:r>
            <a:r>
              <a:rPr lang="en-US" sz="1400" dirty="0"/>
              <a:t>. When heat energy is added to the water, the water </a:t>
            </a:r>
            <a:r>
              <a:rPr lang="en-US" sz="1400" dirty="0" smtClean="0"/>
              <a:t>is transformed </a:t>
            </a:r>
            <a:r>
              <a:rPr lang="en-US" sz="1400" dirty="0"/>
              <a:t>to its gaseous state, steam that mixes into the air. In </a:t>
            </a:r>
            <a:r>
              <a:rPr lang="en-US" sz="1400" i="1" dirty="0"/>
              <a:t>Figure </a:t>
            </a:r>
            <a:r>
              <a:rPr lang="en-US" sz="1400" i="1" dirty="0" smtClean="0"/>
              <a:t>6</a:t>
            </a:r>
            <a:r>
              <a:rPr lang="en-US" sz="1400" dirty="0" smtClean="0"/>
              <a:t>, the </a:t>
            </a:r>
            <a:r>
              <a:rPr lang="en-US" sz="1400" dirty="0"/>
              <a:t>vertical line, from Point 1 to Point 2, shows this process. The </a:t>
            </a:r>
            <a:r>
              <a:rPr lang="en-US" sz="1400" dirty="0" smtClean="0"/>
              <a:t>heat energy, 11 </a:t>
            </a:r>
            <a:r>
              <a:rPr lang="en-US" sz="1400" dirty="0"/>
              <a:t>kJ/kg, is put into the water to generate steam (vaporize it), which is </a:t>
            </a:r>
            <a:r>
              <a:rPr lang="en-US" sz="1400" dirty="0" smtClean="0"/>
              <a:t>then mixed </a:t>
            </a:r>
            <a:r>
              <a:rPr lang="en-US" sz="1400" dirty="0"/>
              <a:t>with the air.</a:t>
            </a:r>
          </a:p>
          <a:p>
            <a:pPr algn="justLow"/>
            <a:r>
              <a:rPr lang="en-US" sz="1400" dirty="0"/>
              <a:t>In practical steam humidifiers, the added steam is hotter than the air </a:t>
            </a:r>
            <a:r>
              <a:rPr lang="en-US" sz="1400" dirty="0" smtClean="0"/>
              <a:t>and the </a:t>
            </a:r>
            <a:r>
              <a:rPr lang="en-US" sz="1400" dirty="0"/>
              <a:t>piping loses some heat into the air. Therefore, the air is both </a:t>
            </a:r>
            <a:r>
              <a:rPr lang="en-US" sz="1400" dirty="0" smtClean="0"/>
              <a:t>humidified and </a:t>
            </a:r>
            <a:r>
              <a:rPr lang="en-US" sz="1400" dirty="0"/>
              <a:t>heated due to the addition of the water vapor. This combined </a:t>
            </a:r>
            <a:r>
              <a:rPr lang="en-US" sz="1400" dirty="0" smtClean="0"/>
              <a:t>humidification</a:t>
            </a:r>
            <a:r>
              <a:rPr lang="en-US" sz="1400" dirty="0"/>
              <a:t> </a:t>
            </a:r>
            <a:r>
              <a:rPr lang="en-US" sz="1400" dirty="0" smtClean="0"/>
              <a:t>and </a:t>
            </a:r>
            <a:r>
              <a:rPr lang="en-US" sz="1400" dirty="0"/>
              <a:t>heating is shown by the dotted line which slopes a little to </a:t>
            </a:r>
            <a:r>
              <a:rPr lang="en-US" sz="1400" dirty="0" smtClean="0"/>
              <a:t>the right </a:t>
            </a:r>
            <a:r>
              <a:rPr lang="en-US" sz="1400" dirty="0"/>
              <a:t>in </a:t>
            </a:r>
            <a:r>
              <a:rPr lang="en-US" sz="1400" i="1" dirty="0"/>
              <a:t>Figure </a:t>
            </a:r>
            <a:r>
              <a:rPr lang="en-US" sz="1400" i="1" dirty="0" smtClean="0"/>
              <a:t>6</a:t>
            </a:r>
            <a:r>
              <a:rPr lang="en-US" sz="1400" dirty="0"/>
              <a:t>.</a:t>
            </a:r>
          </a:p>
          <a:p>
            <a:pPr algn="justLow"/>
            <a:r>
              <a:rPr lang="en-US" sz="1400" dirty="0"/>
              <a:t>2. </a:t>
            </a:r>
            <a:r>
              <a:rPr lang="en-US" sz="1400" b="1" dirty="0"/>
              <a:t>Water can evaporate </a:t>
            </a:r>
            <a:r>
              <a:rPr lang="en-US" sz="1400" dirty="0"/>
              <a:t>by spraying a fine mist of water droplets into </a:t>
            </a:r>
            <a:r>
              <a:rPr lang="en-US" sz="1400" dirty="0" smtClean="0"/>
              <a:t>the air</a:t>
            </a:r>
            <a:r>
              <a:rPr lang="en-US" sz="1400" dirty="0"/>
              <a:t>. The fine water droplets absorb heat from the air as they </a:t>
            </a:r>
            <a:r>
              <a:rPr lang="en-US" sz="1400" dirty="0" smtClean="0"/>
              <a:t>evaporate. Alternatively</a:t>
            </a:r>
            <a:r>
              <a:rPr lang="en-US" sz="1400" dirty="0"/>
              <a:t>, but using the same evaporation process, air can be </a:t>
            </a:r>
            <a:r>
              <a:rPr lang="en-US" sz="1400" dirty="0" smtClean="0"/>
              <a:t>passed over </a:t>
            </a:r>
            <a:r>
              <a:rPr lang="en-US" sz="1400" dirty="0"/>
              <a:t>a wet fabric, or wet surface, enabling the water to evaporate into the air.</a:t>
            </a:r>
          </a:p>
        </p:txBody>
      </p:sp>
      <p:sp>
        <p:nvSpPr>
          <p:cNvPr id="3" name="Rectangle 2"/>
          <p:cNvSpPr/>
          <p:nvPr/>
        </p:nvSpPr>
        <p:spPr>
          <a:xfrm>
            <a:off x="324614" y="4797152"/>
            <a:ext cx="8443878" cy="954107"/>
          </a:xfrm>
          <a:prstGeom prst="rect">
            <a:avLst/>
          </a:prstGeom>
        </p:spPr>
        <p:txBody>
          <a:bodyPr wrap="square">
            <a:spAutoFit/>
          </a:bodyPr>
          <a:lstStyle/>
          <a:p>
            <a:pPr algn="just"/>
            <a:r>
              <a:rPr lang="en-US" sz="1400" dirty="0"/>
              <a:t>In an evaporative humidifier, the evaporating water </a:t>
            </a:r>
            <a:r>
              <a:rPr lang="en-US" sz="1400" dirty="0" smtClean="0"/>
              <a:t>absorbs heat </a:t>
            </a:r>
            <a:r>
              <a:rPr lang="en-US" sz="1400" dirty="0"/>
              <a:t>from </a:t>
            </a:r>
            <a:r>
              <a:rPr lang="en-US" sz="1400" dirty="0" smtClean="0"/>
              <a:t>the air </a:t>
            </a:r>
            <a:r>
              <a:rPr lang="en-US" sz="1400" dirty="0"/>
              <a:t>to provide its latent heat for evaporation. As a result, the air </a:t>
            </a:r>
            <a:r>
              <a:rPr lang="en-US" sz="1400" dirty="0" smtClean="0"/>
              <a:t>temperature drops </a:t>
            </a:r>
            <a:r>
              <a:rPr lang="en-US" sz="1400" dirty="0"/>
              <a:t>as it is humidified. The process occurs with no external addition </a:t>
            </a:r>
            <a:r>
              <a:rPr lang="en-US" sz="1400" dirty="0" smtClean="0"/>
              <a:t>or </a:t>
            </a:r>
            <a:r>
              <a:rPr lang="en-US" sz="1400" dirty="0"/>
              <a:t>removal of heat. It is called an </a:t>
            </a:r>
            <a:r>
              <a:rPr lang="en-US" sz="1400" b="1" dirty="0"/>
              <a:t>adiabatic process</a:t>
            </a:r>
            <a:r>
              <a:rPr lang="en-US" sz="1400" dirty="0"/>
              <a:t>. Since there is no </a:t>
            </a:r>
            <a:r>
              <a:rPr lang="en-US" sz="1400" dirty="0" smtClean="0"/>
              <a:t>change in </a:t>
            </a:r>
            <a:r>
              <a:rPr lang="en-US" sz="1400" dirty="0"/>
              <a:t>the heat energy (enthalpy) in the air stream, the addition of moisture, </a:t>
            </a:r>
            <a:r>
              <a:rPr lang="en-US" sz="1400" dirty="0" smtClean="0"/>
              <a:t>by evaporation</a:t>
            </a:r>
            <a:r>
              <a:rPr lang="en-US" sz="1400" dirty="0"/>
              <a:t>, occurs along a line of constant enthalpy.</a:t>
            </a:r>
          </a:p>
        </p:txBody>
      </p:sp>
    </p:spTree>
    <p:extLst>
      <p:ext uri="{BB962C8B-B14F-4D97-AF65-F5344CB8AC3E}">
        <p14:creationId xmlns:p14="http://schemas.microsoft.com/office/powerpoint/2010/main" val="3162450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738772"/>
            <a:ext cx="8643998" cy="2246769"/>
          </a:xfrm>
          <a:prstGeom prst="rect">
            <a:avLst/>
          </a:prstGeom>
        </p:spPr>
        <p:txBody>
          <a:bodyPr wrap="square">
            <a:spAutoFit/>
          </a:bodyPr>
          <a:lstStyle/>
          <a:p>
            <a:r>
              <a:rPr lang="en-US" sz="1400" b="1" i="1" dirty="0"/>
              <a:t>Humidification</a:t>
            </a:r>
          </a:p>
          <a:p>
            <a:pPr algn="justLow" rtl="1"/>
            <a:r>
              <a:rPr lang="ar-IQ" sz="1400" dirty="0"/>
              <a:t>إضافة بخار الماء إلى الهواء هي عملية تسمى "الترطيب". يحدث الترطيب عندما يمتص الماء الطاقة، ويتبخر </a:t>
            </a:r>
            <a:r>
              <a:rPr lang="ar-IQ" sz="1400" dirty="0" smtClean="0"/>
              <a:t>على شكل </a:t>
            </a:r>
            <a:r>
              <a:rPr lang="ar-IQ" sz="1400" dirty="0"/>
              <a:t>بخار الماء، ويخلط مع الهواء. الطاقة التي يمتصها الماء تسمى "الحرارة الكامنة". هناك طريقتان </a:t>
            </a:r>
            <a:r>
              <a:rPr lang="ar-IQ" sz="1400" dirty="0" smtClean="0"/>
              <a:t>للترطيب و </a:t>
            </a:r>
            <a:r>
              <a:rPr lang="ar-IQ" sz="1400" dirty="0"/>
              <a:t>في كلتا الطريقتين، يتم إضافة الطاقة إلى الماء </a:t>
            </a:r>
            <a:r>
              <a:rPr lang="ar-IQ" sz="1400" dirty="0" smtClean="0"/>
              <a:t>لتكوين </a:t>
            </a:r>
            <a:r>
              <a:rPr lang="ar-IQ" sz="1400" dirty="0"/>
              <a:t>بخار الماء</a:t>
            </a:r>
            <a:r>
              <a:rPr lang="en-US" sz="1400" dirty="0" smtClean="0"/>
              <a:t>.</a:t>
            </a:r>
          </a:p>
          <a:p>
            <a:pPr algn="justLow" rtl="1"/>
            <a:r>
              <a:rPr lang="ar-IQ" sz="1400" dirty="0" smtClean="0"/>
              <a:t>1. يمكن </a:t>
            </a:r>
            <a:r>
              <a:rPr lang="ar-IQ" sz="1400" dirty="0"/>
              <a:t>تسخين المياه. عندما يتم إضافة الطاقة الحرارية إلى الماء، يتم تحويل المياه إلى حالته الغازية، البخار الذي يختلط في الهواء. في الشكل 6، يظهر الخط العمودي، من النقطة 1 إلى النقطة 2، هذه العملية. يتم وضع الطاقة الحرارية ، 11 كيلوجول / كجم ، في الماء لتوليد البخار (تبخيره) ، والذي يتم خلطه بعد ذلك مع الهواء. في مرطبات البخار العملية ، يكون البخار المضاف أكثر سخونة من الهواء وتفقد الأنابيب بعض الحرارة في الهواء. لذلك ، يتم ترطيب الهواء وتسخينه بسبب إضافة بخار الماء. يظهر هذا الترطيب والتدفئة المدمجين بواسطة الخط المنقط الذي ينحدر قليلا إلى اليمين في الشكل 6</a:t>
            </a:r>
            <a:r>
              <a:rPr lang="ar-IQ" sz="1400" dirty="0" smtClean="0"/>
              <a:t>.</a:t>
            </a:r>
            <a:endParaRPr lang="en-US" sz="1400" dirty="0" smtClean="0"/>
          </a:p>
          <a:p>
            <a:pPr algn="justLow" rtl="1"/>
            <a:r>
              <a:rPr lang="ar-IQ" sz="1400" dirty="0"/>
              <a:t>2. يمكن أن تتبخر المياه عن طريق رش </a:t>
            </a:r>
            <a:r>
              <a:rPr lang="ar-IQ" sz="1400" dirty="0" smtClean="0"/>
              <a:t>رذاذ </a:t>
            </a:r>
            <a:r>
              <a:rPr lang="ar-IQ" sz="1400" dirty="0"/>
              <a:t>ناعم من قطرات الماء في الهواء. تمتص قطرات الماء الناعمة الحرارة من الهواء أثناء تبخرها. بدلا من ذلك، ولكن باستخدام نفس عملية التبخر، يمكن تمرير الهواء فوق نسيج رطب، أو سطح رطب، مما يمكن الماء من التبخر في الهواء.</a:t>
            </a:r>
            <a:endParaRPr lang="en-US" sz="1400" dirty="0"/>
          </a:p>
        </p:txBody>
      </p:sp>
      <p:sp>
        <p:nvSpPr>
          <p:cNvPr id="3" name="Rectangle 2"/>
          <p:cNvSpPr/>
          <p:nvPr/>
        </p:nvSpPr>
        <p:spPr>
          <a:xfrm>
            <a:off x="424674" y="4149080"/>
            <a:ext cx="8443878" cy="738664"/>
          </a:xfrm>
          <a:prstGeom prst="rect">
            <a:avLst/>
          </a:prstGeom>
        </p:spPr>
        <p:txBody>
          <a:bodyPr wrap="square">
            <a:spAutoFit/>
          </a:bodyPr>
          <a:lstStyle/>
          <a:p>
            <a:pPr algn="just" rtl="1"/>
            <a:r>
              <a:rPr lang="ar-IQ" sz="1400" dirty="0"/>
              <a:t>في مرطب التبخر ، يمتص الماء المتبخر الحرارة من الهواء لتوفير حرارة كامنة للتبخر. ونتيجة لذلك، تنخفض درجة حرارة الهواء عند رطوبته. تحدث العملية بدون إضافة خارجية أو إزالة للحرارة. وتسمى </a:t>
            </a:r>
            <a:r>
              <a:rPr lang="ar-IQ" sz="1400" dirty="0" smtClean="0"/>
              <a:t>عملية</a:t>
            </a:r>
            <a:r>
              <a:rPr lang="en-US" sz="1400" dirty="0" smtClean="0"/>
              <a:t>. </a:t>
            </a:r>
            <a:r>
              <a:rPr lang="en-US" sz="1400" dirty="0"/>
              <a:t>adiabatic</a:t>
            </a:r>
            <a:r>
              <a:rPr lang="en-US" sz="1400" dirty="0" smtClean="0"/>
              <a:t> </a:t>
            </a:r>
            <a:r>
              <a:rPr lang="ar-IQ" sz="1400" dirty="0" smtClean="0"/>
              <a:t> نظرا </a:t>
            </a:r>
            <a:r>
              <a:rPr lang="ar-IQ" sz="1400" dirty="0"/>
              <a:t>لإضافة الرطوبة ، عن طريق التبخر ، </a:t>
            </a:r>
            <a:r>
              <a:rPr lang="ar-IQ" sz="1400" dirty="0" smtClean="0"/>
              <a:t>دون تسخين فان العملية تحدث على خط ثابت للانثالبي.</a:t>
            </a:r>
            <a:endParaRPr lang="en-US" sz="1400" dirty="0"/>
          </a:p>
        </p:txBody>
      </p:sp>
    </p:spTree>
    <p:extLst>
      <p:ext uri="{BB962C8B-B14F-4D97-AF65-F5344CB8AC3E}">
        <p14:creationId xmlns:p14="http://schemas.microsoft.com/office/powerpoint/2010/main" val="651644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670317"/>
            <a:ext cx="8643998" cy="738664"/>
          </a:xfrm>
          <a:prstGeom prst="rect">
            <a:avLst/>
          </a:prstGeom>
        </p:spPr>
        <p:txBody>
          <a:bodyPr wrap="square">
            <a:spAutoFit/>
          </a:bodyPr>
          <a:lstStyle/>
          <a:p>
            <a:pPr algn="just"/>
            <a:r>
              <a:rPr lang="en-US" sz="1400" i="1" dirty="0"/>
              <a:t>Figure </a:t>
            </a:r>
            <a:r>
              <a:rPr lang="en-US" sz="1400" i="1" dirty="0" smtClean="0"/>
              <a:t>7  </a:t>
            </a:r>
            <a:r>
              <a:rPr lang="en-US" sz="1400" dirty="0"/>
              <a:t>shows the process. From Point 1, the moisture evaporates </a:t>
            </a:r>
            <a:r>
              <a:rPr lang="en-US" sz="1400" dirty="0" smtClean="0"/>
              <a:t>into the </a:t>
            </a:r>
            <a:r>
              <a:rPr lang="en-US" sz="1400" dirty="0"/>
              <a:t>air and the temperature falls to 9 C, Point 2. During this evaporation, </a:t>
            </a:r>
            <a:r>
              <a:rPr lang="en-US" sz="1400" dirty="0" smtClean="0"/>
              <a:t>the relative </a:t>
            </a:r>
            <a:r>
              <a:rPr lang="en-US" sz="1400" dirty="0"/>
              <a:t>humidity rises to about 95%. To reach our target of 20 C and 50% </a:t>
            </a:r>
            <a:r>
              <a:rPr lang="en-US" sz="1400" dirty="0" err="1"/>
              <a:t>rh</a:t>
            </a:r>
            <a:endParaRPr lang="en-US" sz="1400" dirty="0"/>
          </a:p>
          <a:p>
            <a:pPr algn="just"/>
            <a:r>
              <a:rPr lang="en-US" sz="1400" dirty="0"/>
              <a:t>we must now heat the moistened air at Point 2 from 9 C to 20C, Point </a:t>
            </a:r>
            <a:r>
              <a:rPr lang="en-US" sz="1400" dirty="0" smtClean="0"/>
              <a:t>3, requiring </a:t>
            </a:r>
            <a:r>
              <a:rPr lang="en-US" sz="1400" dirty="0"/>
              <a:t>11 kJ/kg of dry air.</a:t>
            </a:r>
          </a:p>
        </p:txBody>
      </p:sp>
      <p:pic>
        <p:nvPicPr>
          <p:cNvPr id="4" name="Picture 3"/>
          <p:cNvPicPr>
            <a:picLocks noChangeAspect="1"/>
          </p:cNvPicPr>
          <p:nvPr/>
        </p:nvPicPr>
        <p:blipFill>
          <a:blip r:embed="rId2"/>
          <a:stretch>
            <a:fillRect/>
          </a:stretch>
        </p:blipFill>
        <p:spPr>
          <a:xfrm>
            <a:off x="4632477" y="2654334"/>
            <a:ext cx="4236075" cy="3222937"/>
          </a:xfrm>
          <a:prstGeom prst="rect">
            <a:avLst/>
          </a:prstGeom>
        </p:spPr>
      </p:pic>
      <p:sp>
        <p:nvSpPr>
          <p:cNvPr id="5" name="Rectangle 4"/>
          <p:cNvSpPr/>
          <p:nvPr/>
        </p:nvSpPr>
        <p:spPr>
          <a:xfrm>
            <a:off x="224554" y="2564904"/>
            <a:ext cx="4347446" cy="3108543"/>
          </a:xfrm>
          <a:prstGeom prst="rect">
            <a:avLst/>
          </a:prstGeom>
        </p:spPr>
        <p:txBody>
          <a:bodyPr wrap="square">
            <a:spAutoFit/>
          </a:bodyPr>
          <a:lstStyle/>
          <a:p>
            <a:pPr algn="just"/>
            <a:r>
              <a:rPr lang="en-US" sz="1400" dirty="0"/>
              <a:t>To summarize, we can humidify by adding heat to water to produce </a:t>
            </a:r>
            <a:r>
              <a:rPr lang="en-US" sz="1400" dirty="0" smtClean="0"/>
              <a:t>steam and </a:t>
            </a:r>
            <a:r>
              <a:rPr lang="en-US" sz="1400" dirty="0"/>
              <a:t>mixing the steam with the air, or we can evaporate the moisture and </a:t>
            </a:r>
            <a:r>
              <a:rPr lang="en-US" sz="1400" dirty="0" smtClean="0"/>
              <a:t>heat the </a:t>
            </a:r>
            <a:r>
              <a:rPr lang="en-US" sz="1400" dirty="0"/>
              <a:t>moistened air. We achieve the same result with the same input of heat </a:t>
            </a:r>
            <a:r>
              <a:rPr lang="en-US" sz="1400" dirty="0" smtClean="0"/>
              <a:t>by two </a:t>
            </a:r>
            <a:r>
              <a:rPr lang="en-US" sz="1400" dirty="0"/>
              <a:t>different methods.</a:t>
            </a:r>
          </a:p>
          <a:p>
            <a:pPr algn="just"/>
            <a:r>
              <a:rPr lang="en-US" sz="1400" dirty="0"/>
              <a:t>The process of evaporative cooling can be used very effectively in a hot, </a:t>
            </a:r>
            <a:r>
              <a:rPr lang="en-US" sz="1400" dirty="0" smtClean="0"/>
              <a:t>dry desert </a:t>
            </a:r>
            <a:r>
              <a:rPr lang="en-US" sz="1400" dirty="0"/>
              <a:t>climate to pre-cool the incoming ventilation air. For example, </a:t>
            </a:r>
            <a:r>
              <a:rPr lang="en-US" sz="1400" dirty="0" smtClean="0"/>
              <a:t>outside air </a:t>
            </a:r>
            <a:r>
              <a:rPr lang="en-US" sz="1400" dirty="0"/>
              <a:t>at 35 C and 15% relative humidity could be cooled to 26 C by </a:t>
            </a:r>
            <a:r>
              <a:rPr lang="en-US" sz="1400" dirty="0" smtClean="0"/>
              <a:t>passing it </a:t>
            </a:r>
            <a:r>
              <a:rPr lang="en-US" sz="1400" dirty="0"/>
              <a:t>through an evaporative cooler. The relative humidity will rise, </a:t>
            </a:r>
            <a:r>
              <a:rPr lang="en-US" sz="1400" dirty="0" smtClean="0"/>
              <a:t>but only </a:t>
            </a:r>
            <a:r>
              <a:rPr lang="en-US" sz="1400" dirty="0"/>
              <a:t>to about 40%. Even with no mechanical refrigeration, this results in </a:t>
            </a:r>
            <a:r>
              <a:rPr lang="en-US" sz="1400" dirty="0" smtClean="0"/>
              <a:t>a pleasant </a:t>
            </a:r>
            <a:r>
              <a:rPr lang="en-US" sz="1400" dirty="0"/>
              <a:t>reduction in air temperature without raising the relative </a:t>
            </a:r>
            <a:r>
              <a:rPr lang="en-US" sz="1400" dirty="0" smtClean="0"/>
              <a:t>humidity excessively</a:t>
            </a:r>
            <a:r>
              <a:rPr lang="en-US" sz="1400" dirty="0"/>
              <a:t>.</a:t>
            </a:r>
          </a:p>
        </p:txBody>
      </p:sp>
    </p:spTree>
    <p:extLst>
      <p:ext uri="{BB962C8B-B14F-4D97-AF65-F5344CB8AC3E}">
        <p14:creationId xmlns:p14="http://schemas.microsoft.com/office/powerpoint/2010/main" val="1073703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500" dirty="0">
                <a:latin typeface="Arial Black" pitchFamily="34" charset="0"/>
                <a:cs typeface="(AH) Manal Black" pitchFamily="2" charset="-78"/>
              </a:rPr>
              <a:t>HVAC                    </a:t>
            </a:r>
            <a:r>
              <a:rPr lang="en-US" sz="2500" dirty="0" smtClean="0">
                <a:latin typeface="Arial Black" pitchFamily="34" charset="0"/>
                <a:cs typeface="(AH) Manal Black" pitchFamily="2" charset="-78"/>
              </a:rPr>
              <a:t>                       INTRODUCTION</a:t>
            </a:r>
            <a:endParaRPr lang="en-US" sz="2500" dirty="0">
              <a:latin typeface="Arial Black" pitchFamily="34" charset="0"/>
              <a:cs typeface="(AH) Manal Black" pitchFamily="2" charset="-78"/>
            </a:endParaRPr>
          </a:p>
        </p:txBody>
      </p:sp>
      <p:sp>
        <p:nvSpPr>
          <p:cNvPr id="2" name="Rectangle 1"/>
          <p:cNvSpPr/>
          <p:nvPr/>
        </p:nvSpPr>
        <p:spPr>
          <a:xfrm>
            <a:off x="214282" y="1196752"/>
            <a:ext cx="8643998" cy="2031325"/>
          </a:xfrm>
          <a:prstGeom prst="rect">
            <a:avLst/>
          </a:prstGeom>
        </p:spPr>
        <p:txBody>
          <a:bodyPr wrap="square">
            <a:spAutoFit/>
          </a:bodyPr>
          <a:lstStyle/>
          <a:p>
            <a:pPr algn="just"/>
            <a:r>
              <a:rPr lang="en-US" dirty="0"/>
              <a:t>Heating, Ventilating and Air Conditioning, HVAC, is a huge field. HVAC systems include a range from the simplest hand-stoked stove, used for comfort heating, to the extremely reliable total air-conditioning systems found in submarines and space shuttles. Cooling equipment varies from the small domestic unit to refrigeration machines that are 10,000 times the size, which are used in industrial processes. Depending on the complexity of the requirements, the HVAC designer must consider many more issues than simply keeping temperatures comfortable.</a:t>
            </a:r>
          </a:p>
        </p:txBody>
      </p:sp>
      <p:sp>
        <p:nvSpPr>
          <p:cNvPr id="3" name="Rectangle 2"/>
          <p:cNvSpPr/>
          <p:nvPr/>
        </p:nvSpPr>
        <p:spPr>
          <a:xfrm>
            <a:off x="214282" y="3573016"/>
            <a:ext cx="8643998" cy="1477328"/>
          </a:xfrm>
          <a:prstGeom prst="rect">
            <a:avLst/>
          </a:prstGeom>
        </p:spPr>
        <p:txBody>
          <a:bodyPr wrap="square">
            <a:spAutoFit/>
          </a:bodyPr>
          <a:lstStyle/>
          <a:p>
            <a:pPr algn="just" rtl="1"/>
            <a:r>
              <a:rPr lang="ar-IQ" dirty="0"/>
              <a:t>التدفئة </a:t>
            </a:r>
            <a:r>
              <a:rPr lang="ar-IQ" dirty="0" smtClean="0"/>
              <a:t>, التهوية </a:t>
            </a:r>
            <a:r>
              <a:rPr lang="ar-IQ" dirty="0"/>
              <a:t>وتكييف الهواء، التكييف، هو حقل ضخم. وتشمل أنظمة التكييف مجموعة من أبسط موقد يدوي، يستخدم للتدفئة المريحة، إلى إجمالي أنظمة تكييف الهواء الموثوقة للغاية الموجودة في الغواصات ومكوكات الفضاء. معدات التبريد تختلف من وحدة محلية صغيرة </a:t>
            </a:r>
            <a:r>
              <a:rPr lang="ar-IQ" dirty="0" smtClean="0"/>
              <a:t>الى آلات </a:t>
            </a:r>
            <a:r>
              <a:rPr lang="ar-IQ" dirty="0"/>
              <a:t>التبريد التي هي 10،000 أضعاف الحجم، والتي تستخدم في العمليات الصناعية. اعتمادا على </a:t>
            </a:r>
            <a:r>
              <a:rPr lang="ar-IQ" dirty="0" smtClean="0"/>
              <a:t>المتطلبات</a:t>
            </a:r>
            <a:r>
              <a:rPr lang="en-US" dirty="0" smtClean="0"/>
              <a:t> </a:t>
            </a:r>
            <a:r>
              <a:rPr lang="ar-IQ" dirty="0" smtClean="0"/>
              <a:t>المعقدة، </a:t>
            </a:r>
            <a:r>
              <a:rPr lang="ar-IQ" dirty="0"/>
              <a:t>يجب على مصمم التكييف النظر في العديد من القضايا أكثر من مجرد الحفاظ على درجات الحرارة مريحة.</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12157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r>
              <a:rPr lang="en-US" sz="2400" i="1" dirty="0"/>
              <a:t>There is a specific amount of energy in the air </a:t>
            </a:r>
            <a:r>
              <a:rPr lang="en-US" sz="2400" i="1" dirty="0" smtClean="0"/>
              <a:t>mixture at </a:t>
            </a:r>
            <a:r>
              <a:rPr lang="en-US" sz="2400" i="1" dirty="0"/>
              <a:t>a specific temperature and pressure</a:t>
            </a:r>
            <a:r>
              <a:rPr lang="en-US" sz="2400" dirty="0"/>
              <a:t>.</a:t>
            </a:r>
          </a:p>
        </p:txBody>
      </p:sp>
      <p:sp>
        <p:nvSpPr>
          <p:cNvPr id="2" name="Rectangle 1"/>
          <p:cNvSpPr/>
          <p:nvPr/>
        </p:nvSpPr>
        <p:spPr>
          <a:xfrm>
            <a:off x="224554" y="1670317"/>
            <a:ext cx="8643998" cy="738664"/>
          </a:xfrm>
          <a:prstGeom prst="rect">
            <a:avLst/>
          </a:prstGeom>
        </p:spPr>
        <p:txBody>
          <a:bodyPr wrap="square">
            <a:spAutoFit/>
          </a:bodyPr>
          <a:lstStyle/>
          <a:p>
            <a:pPr algn="just" rtl="1"/>
            <a:r>
              <a:rPr lang="ar-IQ" sz="1400" dirty="0"/>
              <a:t>ويبين الشكل 7 العملية. من النقطة 1، تتبخر الرطوبة في الهواء وتنخفض درجة الحرارة إلى 9 </a:t>
            </a:r>
            <a:r>
              <a:rPr lang="en-US" sz="1400" dirty="0"/>
              <a:t>C، </a:t>
            </a:r>
            <a:r>
              <a:rPr lang="ar-IQ" sz="1400" dirty="0"/>
              <a:t>النقطة 2. خلال هذا التبخر ، ترتفع الرطوبة النسبية إلى حوالي 95٪. للوصول إلى هدفنا من 20 </a:t>
            </a:r>
            <a:r>
              <a:rPr lang="en-US" sz="1400" dirty="0"/>
              <a:t>C </a:t>
            </a:r>
            <a:r>
              <a:rPr lang="ar-IQ" sz="1400" dirty="0" smtClean="0"/>
              <a:t> و </a:t>
            </a:r>
            <a:r>
              <a:rPr lang="ar-IQ" sz="1400" dirty="0"/>
              <a:t>50٪ </a:t>
            </a:r>
            <a:r>
              <a:rPr lang="en-US" sz="1400" dirty="0" err="1"/>
              <a:t>rh</a:t>
            </a:r>
            <a:r>
              <a:rPr lang="en-US" sz="1400" dirty="0"/>
              <a:t> </a:t>
            </a:r>
            <a:r>
              <a:rPr lang="ar-IQ" sz="1400" dirty="0" smtClean="0"/>
              <a:t> يجب </a:t>
            </a:r>
            <a:r>
              <a:rPr lang="ar-IQ" sz="1400" dirty="0"/>
              <a:t>علينا الآن تسخين الهواء الرطب في النقطة 2 من 9 </a:t>
            </a:r>
            <a:r>
              <a:rPr lang="en-US" sz="1400" dirty="0" smtClean="0"/>
              <a:t>C </a:t>
            </a:r>
            <a:r>
              <a:rPr lang="ar-IQ" sz="1400" dirty="0" smtClean="0"/>
              <a:t> إلى </a:t>
            </a:r>
            <a:r>
              <a:rPr lang="ar-IQ" sz="1400" dirty="0"/>
              <a:t>20</a:t>
            </a:r>
            <a:r>
              <a:rPr lang="en-US" sz="1400" dirty="0"/>
              <a:t>C، </a:t>
            </a:r>
            <a:r>
              <a:rPr lang="ar-IQ" sz="1400" dirty="0"/>
              <a:t>النقطة 3، التي تتطلب 11 كيلوجول / كجم من الهواء الجاف.</a:t>
            </a:r>
            <a:endParaRPr lang="en-US" sz="1400" dirty="0"/>
          </a:p>
        </p:txBody>
      </p:sp>
      <p:pic>
        <p:nvPicPr>
          <p:cNvPr id="4" name="Picture 3"/>
          <p:cNvPicPr>
            <a:picLocks noChangeAspect="1"/>
          </p:cNvPicPr>
          <p:nvPr/>
        </p:nvPicPr>
        <p:blipFill>
          <a:blip r:embed="rId2"/>
          <a:stretch>
            <a:fillRect/>
          </a:stretch>
        </p:blipFill>
        <p:spPr>
          <a:xfrm>
            <a:off x="4632477" y="2654334"/>
            <a:ext cx="4236075" cy="3222937"/>
          </a:xfrm>
          <a:prstGeom prst="rect">
            <a:avLst/>
          </a:prstGeom>
        </p:spPr>
      </p:pic>
      <p:sp>
        <p:nvSpPr>
          <p:cNvPr id="5" name="Rectangle 4"/>
          <p:cNvSpPr/>
          <p:nvPr/>
        </p:nvSpPr>
        <p:spPr>
          <a:xfrm>
            <a:off x="224554" y="2654334"/>
            <a:ext cx="4347446" cy="2246769"/>
          </a:xfrm>
          <a:prstGeom prst="rect">
            <a:avLst/>
          </a:prstGeom>
        </p:spPr>
        <p:txBody>
          <a:bodyPr wrap="square">
            <a:spAutoFit/>
          </a:bodyPr>
          <a:lstStyle/>
          <a:p>
            <a:pPr algn="just" rtl="1"/>
            <a:r>
              <a:rPr lang="ar-IQ" sz="1400" dirty="0" smtClean="0"/>
              <a:t>خلاصة لذلك، </a:t>
            </a:r>
            <a:r>
              <a:rPr lang="ar-IQ" sz="1400" dirty="0"/>
              <a:t>يمكننا </a:t>
            </a:r>
            <a:r>
              <a:rPr lang="ar-IQ" sz="1400" dirty="0" smtClean="0"/>
              <a:t>ترطيب الهواء </a:t>
            </a:r>
            <a:r>
              <a:rPr lang="ar-IQ" sz="1400" dirty="0"/>
              <a:t>بإضافة الحرارة إلى الماء لإنتاج البخار وخلط البخار مع الهواء، أو أننا يمكن أن </a:t>
            </a:r>
            <a:r>
              <a:rPr lang="ar-IQ" sz="1400" dirty="0" smtClean="0"/>
              <a:t>نبخر </a:t>
            </a:r>
            <a:r>
              <a:rPr lang="ar-IQ" sz="1400" dirty="0"/>
              <a:t>الرطوبة وتسخين الهواء الرطب. نحقق نفس النتيجة مع نفس مدخلات الحرارة من طريقتين مختلفتين. يمكن استخدام عملية التبريد التبخري بفعالية كبيرة في مناخ صحراوي حار وجاف لتبريد هواء التهوية الوارد مسبقا. على سبيل المثال، يمكن تبريد الهواء الخارجي عند 35 درجة مئوية والرطوبة النسبية بنسبة 15٪ إلى 26 درجة مئوية عن طريق تمريره عبر مبرد تبخري. الرطوبة النسبية سترتفع، ولكن فقط إلى حوالي 40٪. حتى مع عدم وجود التبريد الميكانيكية، وهذا يؤدي إلى انخفاض لطيف في درجة حرارة الهواء دون رفع الرطوبة النسبية بشكل مفرط.</a:t>
            </a:r>
            <a:endParaRPr lang="en-US" sz="1400" dirty="0"/>
          </a:p>
        </p:txBody>
      </p:sp>
    </p:spTree>
    <p:extLst>
      <p:ext uri="{BB962C8B-B14F-4D97-AF65-F5344CB8AC3E}">
        <p14:creationId xmlns:p14="http://schemas.microsoft.com/office/powerpoint/2010/main" val="1154312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p:txBody>
      </p:sp>
      <p:sp>
        <p:nvSpPr>
          <p:cNvPr id="2" name="Rectangle 1"/>
          <p:cNvSpPr/>
          <p:nvPr/>
        </p:nvSpPr>
        <p:spPr>
          <a:xfrm>
            <a:off x="195994" y="980728"/>
            <a:ext cx="8643998" cy="1600438"/>
          </a:xfrm>
          <a:prstGeom prst="rect">
            <a:avLst/>
          </a:prstGeom>
        </p:spPr>
        <p:txBody>
          <a:bodyPr wrap="square">
            <a:spAutoFit/>
          </a:bodyPr>
          <a:lstStyle/>
          <a:p>
            <a:pPr algn="justLow"/>
            <a:r>
              <a:rPr lang="en-US" sz="1400" b="1" dirty="0"/>
              <a:t>Cooling and dehumidification</a:t>
            </a:r>
          </a:p>
          <a:p>
            <a:pPr algn="justLow"/>
            <a:r>
              <a:rPr lang="en-US" sz="1400" dirty="0"/>
              <a:t>Cooling is most often achieved in an air-conditioning system by passing </a:t>
            </a:r>
            <a:r>
              <a:rPr lang="en-US" sz="1400" dirty="0" smtClean="0"/>
              <a:t>the moist </a:t>
            </a:r>
            <a:r>
              <a:rPr lang="en-US" sz="1400" dirty="0"/>
              <a:t>air over a cooling coil. As illustrated in </a:t>
            </a:r>
            <a:r>
              <a:rPr lang="en-US" sz="1400" i="1" dirty="0"/>
              <a:t>Figure </a:t>
            </a:r>
            <a:r>
              <a:rPr lang="en-US" sz="1400" i="1" dirty="0" smtClean="0"/>
              <a:t>8</a:t>
            </a:r>
            <a:r>
              <a:rPr lang="en-US" sz="1400" dirty="0"/>
              <a:t>, a coil is </a:t>
            </a:r>
            <a:r>
              <a:rPr lang="en-US" sz="1400" dirty="0" smtClean="0"/>
              <a:t>constructed of </a:t>
            </a:r>
            <a:r>
              <a:rPr lang="en-US" sz="1400" dirty="0"/>
              <a:t>a long serpentine pipe through which a cold liquid or gas flows. </a:t>
            </a:r>
            <a:r>
              <a:rPr lang="en-US" sz="1400" dirty="0" smtClean="0"/>
              <a:t>This cold </a:t>
            </a:r>
            <a:r>
              <a:rPr lang="en-US" sz="1400" dirty="0"/>
              <a:t>fluid is either chilled water, typically between 45 C and 75 C, or </a:t>
            </a:r>
            <a:r>
              <a:rPr lang="en-US" sz="1400" dirty="0" smtClean="0"/>
              <a:t>a refrigerant</a:t>
            </a:r>
            <a:r>
              <a:rPr lang="en-US" sz="1400" dirty="0"/>
              <a:t>. The pipe is lined with fins to increase the heat transfer from </a:t>
            </a:r>
            <a:r>
              <a:rPr lang="en-US" sz="1400" dirty="0" smtClean="0"/>
              <a:t>the air </a:t>
            </a:r>
            <a:r>
              <a:rPr lang="en-US" sz="1400" dirty="0"/>
              <a:t>to the cold fluid in the pipe. </a:t>
            </a:r>
            <a:r>
              <a:rPr lang="en-US" sz="1400" i="1" dirty="0"/>
              <a:t>Figure </a:t>
            </a:r>
            <a:r>
              <a:rPr lang="en-US" sz="1400" i="1" dirty="0" smtClean="0"/>
              <a:t>8 </a:t>
            </a:r>
            <a:r>
              <a:rPr lang="en-US" sz="1400" dirty="0"/>
              <a:t>shows the face of the coil, </a:t>
            </a:r>
            <a:r>
              <a:rPr lang="en-US" sz="1400" dirty="0" smtClean="0"/>
              <a:t>in the </a:t>
            </a:r>
            <a:r>
              <a:rPr lang="en-US" sz="1400" dirty="0"/>
              <a:t>direction of airflow. Depending on the coil design, required </a:t>
            </a:r>
            <a:r>
              <a:rPr lang="en-US" sz="1400" dirty="0" smtClean="0"/>
              <a:t>temperature drop</a:t>
            </a:r>
            <a:r>
              <a:rPr lang="en-US" sz="1400" dirty="0"/>
              <a:t>, and moisture removal performance, the coil may have 2 to 8 rows </a:t>
            </a:r>
            <a:r>
              <a:rPr lang="en-US" sz="1400" dirty="0" smtClean="0"/>
              <a:t>of piping</a:t>
            </a:r>
            <a:r>
              <a:rPr lang="en-US" sz="1400" dirty="0"/>
              <a:t>. Generally the more rows, the higher the moisture removal ability </a:t>
            </a:r>
            <a:r>
              <a:rPr lang="en-US" sz="1400" dirty="0" smtClean="0"/>
              <a:t>of the </a:t>
            </a:r>
            <a:r>
              <a:rPr lang="en-US" sz="1400" dirty="0"/>
              <a:t>coil.</a:t>
            </a:r>
          </a:p>
        </p:txBody>
      </p:sp>
      <p:pic>
        <p:nvPicPr>
          <p:cNvPr id="3" name="Picture 2"/>
          <p:cNvPicPr>
            <a:picLocks noChangeAspect="1"/>
          </p:cNvPicPr>
          <p:nvPr/>
        </p:nvPicPr>
        <p:blipFill>
          <a:blip r:embed="rId2"/>
          <a:stretch>
            <a:fillRect/>
          </a:stretch>
        </p:blipFill>
        <p:spPr>
          <a:xfrm>
            <a:off x="5969908" y="2565955"/>
            <a:ext cx="2304256" cy="1716118"/>
          </a:xfrm>
          <a:prstGeom prst="rect">
            <a:avLst/>
          </a:prstGeom>
        </p:spPr>
      </p:pic>
      <p:sp>
        <p:nvSpPr>
          <p:cNvPr id="6" name="Rectangle 5"/>
          <p:cNvSpPr/>
          <p:nvPr/>
        </p:nvSpPr>
        <p:spPr>
          <a:xfrm>
            <a:off x="224554" y="2614318"/>
            <a:ext cx="5067526" cy="3323987"/>
          </a:xfrm>
          <a:prstGeom prst="rect">
            <a:avLst/>
          </a:prstGeom>
        </p:spPr>
        <p:txBody>
          <a:bodyPr wrap="square">
            <a:spAutoFit/>
          </a:bodyPr>
          <a:lstStyle/>
          <a:p>
            <a:pPr algn="justLow"/>
            <a:r>
              <a:rPr lang="en-US" sz="1400" dirty="0"/>
              <a:t>There are two results. First, the cooling coil cools the air as the air </a:t>
            </a:r>
            <a:r>
              <a:rPr lang="en-US" sz="1400" dirty="0" smtClean="0"/>
              <a:t>passes over </a:t>
            </a:r>
            <a:r>
              <a:rPr lang="en-US" sz="1400" dirty="0"/>
              <a:t>the coils. Second, because the cooling fluid in the coil is usually </a:t>
            </a:r>
            <a:r>
              <a:rPr lang="en-US" sz="1400" dirty="0" smtClean="0"/>
              <a:t>well below </a:t>
            </a:r>
            <a:r>
              <a:rPr lang="en-US" sz="1400" dirty="0"/>
              <a:t>the </a:t>
            </a:r>
            <a:r>
              <a:rPr lang="en-US" sz="1400" dirty="0" smtClean="0"/>
              <a:t>saturation temperature </a:t>
            </a:r>
            <a:r>
              <a:rPr lang="en-US" sz="1400" dirty="0"/>
              <a:t>of the air, moisture condenses on the </a:t>
            </a:r>
            <a:r>
              <a:rPr lang="en-US" sz="1400" dirty="0" smtClean="0"/>
              <a:t>coil, and </a:t>
            </a:r>
            <a:r>
              <a:rPr lang="en-US" sz="1400" dirty="0"/>
              <a:t>drips off, to drain away. This process reduces the enthalpy, or heat, of </a:t>
            </a:r>
            <a:r>
              <a:rPr lang="en-US" sz="1400" dirty="0" smtClean="0"/>
              <a:t>the air </a:t>
            </a:r>
            <a:r>
              <a:rPr lang="en-US" sz="1400" dirty="0"/>
              <a:t>mixture and increases the enthalpy of the chilled water or refrigerant. </a:t>
            </a:r>
            <a:r>
              <a:rPr lang="en-US" sz="1400" dirty="0" smtClean="0"/>
              <a:t>In another </a:t>
            </a:r>
            <a:r>
              <a:rPr lang="en-US" sz="1400" dirty="0"/>
              <a:t>part of the system, this added heat must be removed from the </a:t>
            </a:r>
            <a:r>
              <a:rPr lang="en-US" sz="1400" dirty="0" smtClean="0"/>
              <a:t>chilled water </a:t>
            </a:r>
            <a:r>
              <a:rPr lang="en-US" sz="1400" dirty="0"/>
              <a:t>or refrigerant to </a:t>
            </a:r>
            <a:r>
              <a:rPr lang="en-US" sz="1400" dirty="0" err="1"/>
              <a:t>recool</a:t>
            </a:r>
            <a:r>
              <a:rPr lang="en-US" sz="1400" dirty="0"/>
              <a:t> it for reuse in the cooling coil.</a:t>
            </a:r>
          </a:p>
          <a:p>
            <a:pPr algn="justLow"/>
            <a:r>
              <a:rPr lang="en-US" sz="1400" dirty="0"/>
              <a:t>The amount of moisture that is removed depends on several </a:t>
            </a:r>
            <a:r>
              <a:rPr lang="en-US" sz="1400" dirty="0" smtClean="0"/>
              <a:t>factors including</a:t>
            </a:r>
            <a:r>
              <a:rPr lang="en-US" sz="1400" dirty="0"/>
              <a:t>:</a:t>
            </a:r>
          </a:p>
          <a:p>
            <a:pPr algn="justLow"/>
            <a:r>
              <a:rPr lang="en-US" sz="1400" dirty="0"/>
              <a:t>• The temperature of the cooling fluid</a:t>
            </a:r>
          </a:p>
          <a:p>
            <a:pPr algn="justLow"/>
            <a:r>
              <a:rPr lang="en-US" sz="1400" dirty="0"/>
              <a:t>• The depth of the coil</a:t>
            </a:r>
          </a:p>
          <a:p>
            <a:pPr algn="justLow"/>
            <a:r>
              <a:rPr lang="en-US" sz="1400" dirty="0"/>
              <a:t>• Whether the fins are flat or embossed</a:t>
            </a:r>
          </a:p>
          <a:p>
            <a:pPr algn="justLow"/>
            <a:r>
              <a:rPr lang="en-US" sz="1400" dirty="0"/>
              <a:t>• The air velocity across the coil.</a:t>
            </a:r>
          </a:p>
          <a:p>
            <a:pPr algn="justLow"/>
            <a:r>
              <a:rPr lang="en-US" sz="1400" dirty="0"/>
              <a:t>An example of the typical process is shown in </a:t>
            </a:r>
            <a:r>
              <a:rPr lang="en-US" sz="1400" i="1" dirty="0"/>
              <a:t>Figure </a:t>
            </a:r>
            <a:r>
              <a:rPr lang="en-US" sz="1400" i="1" dirty="0" smtClean="0"/>
              <a:t>9</a:t>
            </a:r>
            <a:r>
              <a:rPr lang="en-US" sz="1400" dirty="0"/>
              <a:t>.</a:t>
            </a:r>
          </a:p>
        </p:txBody>
      </p:sp>
      <p:pic>
        <p:nvPicPr>
          <p:cNvPr id="8" name="Picture 7"/>
          <p:cNvPicPr>
            <a:picLocks noChangeAspect="1"/>
          </p:cNvPicPr>
          <p:nvPr/>
        </p:nvPicPr>
        <p:blipFill>
          <a:blip r:embed="rId3"/>
          <a:stretch>
            <a:fillRect/>
          </a:stretch>
        </p:blipFill>
        <p:spPr>
          <a:xfrm>
            <a:off x="5409816" y="4282073"/>
            <a:ext cx="3424440" cy="2602199"/>
          </a:xfrm>
          <a:prstGeom prst="rect">
            <a:avLst/>
          </a:prstGeom>
        </p:spPr>
      </p:pic>
    </p:spTree>
    <p:extLst>
      <p:ext uri="{BB962C8B-B14F-4D97-AF65-F5344CB8AC3E}">
        <p14:creationId xmlns:p14="http://schemas.microsoft.com/office/powerpoint/2010/main" val="3680775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p:txBody>
      </p:sp>
      <p:sp>
        <p:nvSpPr>
          <p:cNvPr id="2" name="Rectangle 1"/>
          <p:cNvSpPr/>
          <p:nvPr/>
        </p:nvSpPr>
        <p:spPr>
          <a:xfrm>
            <a:off x="239450" y="833519"/>
            <a:ext cx="8643998" cy="1384995"/>
          </a:xfrm>
          <a:prstGeom prst="rect">
            <a:avLst/>
          </a:prstGeom>
        </p:spPr>
        <p:txBody>
          <a:bodyPr wrap="square">
            <a:spAutoFit/>
          </a:bodyPr>
          <a:lstStyle/>
          <a:p>
            <a:pPr algn="justLow" rtl="1"/>
            <a:r>
              <a:rPr lang="ar-IQ" sz="1400" b="1" dirty="0" smtClean="0"/>
              <a:t>التبريد والتجفيف</a:t>
            </a:r>
          </a:p>
          <a:p>
            <a:pPr algn="justLow" rtl="1"/>
            <a:r>
              <a:rPr lang="ar-IQ" sz="1400" dirty="0"/>
              <a:t>يتم تحقيق التبريد في معظم الأحيان في نظام تكييف الهواء عن طريق تمرير الهواء الرطب على </a:t>
            </a:r>
            <a:r>
              <a:rPr lang="ar-IQ" sz="1400" dirty="0" smtClean="0"/>
              <a:t>ملفات </a:t>
            </a:r>
            <a:r>
              <a:rPr lang="ar-IQ" sz="1400" dirty="0"/>
              <a:t>التبريد. كما هو موضح في الشكل 8، يتم بناء لفائف من أنبوب </a:t>
            </a:r>
            <a:r>
              <a:rPr lang="ar-IQ" sz="1400" dirty="0" smtClean="0"/>
              <a:t>ملتوي </a:t>
            </a:r>
            <a:r>
              <a:rPr lang="ar-IQ" sz="1400" dirty="0"/>
              <a:t>طويل يتدفق من خلاله سائل بارد أو غاز. هذا السائل البارد هو إما الماء المبرد، وعادة ما بين </a:t>
            </a:r>
            <a:r>
              <a:rPr lang="ar-IQ" sz="1400" dirty="0" smtClean="0"/>
              <a:t>4.5 </a:t>
            </a:r>
            <a:r>
              <a:rPr lang="en-US" sz="1400" dirty="0"/>
              <a:t>C </a:t>
            </a:r>
            <a:r>
              <a:rPr lang="ar-IQ" sz="1400" dirty="0" smtClean="0"/>
              <a:t> و 7.5 </a:t>
            </a:r>
            <a:r>
              <a:rPr lang="en-US" sz="1400" dirty="0"/>
              <a:t>C، </a:t>
            </a:r>
            <a:r>
              <a:rPr lang="ar-IQ" sz="1400" dirty="0"/>
              <a:t>أو </a:t>
            </a:r>
            <a:r>
              <a:rPr lang="ar-IQ" sz="1400" dirty="0" smtClean="0"/>
              <a:t>غاز تبريد. وتكون </a:t>
            </a:r>
            <a:r>
              <a:rPr lang="ar-IQ" sz="1400" dirty="0"/>
              <a:t>الأنابيب مع زعانف لزيادة نقل الحرارة من الهواء إلى السائل البارد في الأنابيب. الشكل 8 يظهر وجه الملف، في اتجاه تدفق الهواء. اعتمادا على تصميم </a:t>
            </a:r>
            <a:r>
              <a:rPr lang="ar-IQ" sz="1400" dirty="0" smtClean="0"/>
              <a:t>الملف، انخفاض </a:t>
            </a:r>
            <a:r>
              <a:rPr lang="ar-IQ" sz="1400" dirty="0"/>
              <a:t>درجة الحرارة المطلوبة، وأداء إزالة الرطوبة، قد </a:t>
            </a:r>
            <a:r>
              <a:rPr lang="ar-IQ" sz="1400" dirty="0" smtClean="0"/>
              <a:t>يحتوي الملف 2-8 </a:t>
            </a:r>
            <a:r>
              <a:rPr lang="ar-IQ" sz="1400" dirty="0"/>
              <a:t>صفوف من الأنابيب. عموما </a:t>
            </a:r>
            <a:r>
              <a:rPr lang="ar-IQ" sz="1400" dirty="0" smtClean="0"/>
              <a:t>كلما ازداد عدد </a:t>
            </a:r>
            <a:r>
              <a:rPr lang="ar-IQ" sz="1400" dirty="0"/>
              <a:t>الصفوف، </a:t>
            </a:r>
            <a:r>
              <a:rPr lang="ar-IQ" sz="1400" dirty="0" smtClean="0"/>
              <a:t>ترتفع </a:t>
            </a:r>
            <a:r>
              <a:rPr lang="ar-IQ" sz="1400" dirty="0"/>
              <a:t>قدرة إزالة الرطوبة من </a:t>
            </a:r>
            <a:r>
              <a:rPr lang="ar-IQ" sz="1400" dirty="0" smtClean="0"/>
              <a:t>الملف.</a:t>
            </a:r>
            <a:endParaRPr lang="en-US" sz="1400" dirty="0"/>
          </a:p>
        </p:txBody>
      </p:sp>
      <p:pic>
        <p:nvPicPr>
          <p:cNvPr id="3" name="Picture 2"/>
          <p:cNvPicPr>
            <a:picLocks noChangeAspect="1"/>
          </p:cNvPicPr>
          <p:nvPr/>
        </p:nvPicPr>
        <p:blipFill>
          <a:blip r:embed="rId2"/>
          <a:stretch>
            <a:fillRect/>
          </a:stretch>
        </p:blipFill>
        <p:spPr>
          <a:xfrm>
            <a:off x="6536896" y="4797152"/>
            <a:ext cx="2304256" cy="1716118"/>
          </a:xfrm>
          <a:prstGeom prst="rect">
            <a:avLst/>
          </a:prstGeom>
        </p:spPr>
      </p:pic>
      <p:sp>
        <p:nvSpPr>
          <p:cNvPr id="6" name="Rectangle 5"/>
          <p:cNvSpPr/>
          <p:nvPr/>
        </p:nvSpPr>
        <p:spPr>
          <a:xfrm>
            <a:off x="254346" y="2236557"/>
            <a:ext cx="8629102" cy="2246769"/>
          </a:xfrm>
          <a:prstGeom prst="rect">
            <a:avLst/>
          </a:prstGeom>
        </p:spPr>
        <p:txBody>
          <a:bodyPr wrap="square">
            <a:spAutoFit/>
          </a:bodyPr>
          <a:lstStyle/>
          <a:p>
            <a:pPr algn="justLow" rtl="1"/>
            <a:r>
              <a:rPr lang="ar-IQ" sz="1400" dirty="0"/>
              <a:t>هناك نتيجتان. أولا، يبرد </a:t>
            </a:r>
            <a:r>
              <a:rPr lang="ar-IQ" sz="1400" dirty="0" smtClean="0"/>
              <a:t>ملف </a:t>
            </a:r>
            <a:r>
              <a:rPr lang="ar-IQ" sz="1400" dirty="0"/>
              <a:t>التبريد الهواء أثناء مرور الهواء </a:t>
            </a:r>
            <a:r>
              <a:rPr lang="ar-IQ" sz="1400" dirty="0" smtClean="0"/>
              <a:t>خلال الملف. </a:t>
            </a:r>
            <a:r>
              <a:rPr lang="ar-IQ" sz="1400" dirty="0"/>
              <a:t>ثانيا، لأن سائل التبريد في الملف عادة ما يكون أقل بكثير من درجة حرارة التشبع في الهواء، تتكثف الرطوبة على الملف، وتقطر، </a:t>
            </a:r>
            <a:r>
              <a:rPr lang="ar-IQ" sz="1400" dirty="0" smtClean="0"/>
              <a:t>لتصرف </a:t>
            </a:r>
            <a:r>
              <a:rPr lang="ar-IQ" sz="1400" dirty="0"/>
              <a:t>بعيدا. هذه العملية يقلل </a:t>
            </a:r>
            <a:r>
              <a:rPr lang="ar-IQ" sz="1400" dirty="0" smtClean="0"/>
              <a:t>من الانثالبي</a:t>
            </a:r>
            <a:r>
              <a:rPr lang="en-US" sz="1400" dirty="0" smtClean="0"/>
              <a:t>، </a:t>
            </a:r>
            <a:r>
              <a:rPr lang="ar-IQ" sz="1400" dirty="0"/>
              <a:t>أو الحرارة، من خليط الهواء ويزيد </a:t>
            </a:r>
            <a:r>
              <a:rPr lang="ar-IQ" sz="1400" dirty="0" smtClean="0"/>
              <a:t>من انثالبي الماء </a:t>
            </a:r>
            <a:r>
              <a:rPr lang="ar-IQ" sz="1400" dirty="0"/>
              <a:t>المبرد أو </a:t>
            </a:r>
            <a:r>
              <a:rPr lang="ar-IQ" sz="1400" dirty="0" smtClean="0"/>
              <a:t>غاز التبريد. </a:t>
            </a:r>
            <a:r>
              <a:rPr lang="ar-IQ" sz="1400" dirty="0"/>
              <a:t>في جزء آخر من النظام، يجب إزالة هذه الحرارة المضافة من الماء المبرد أو المبرد لإعادة تبريده لإعادة استخدامه في لفائف التبريد</a:t>
            </a:r>
            <a:r>
              <a:rPr lang="ar-IQ" sz="1400" dirty="0" smtClean="0"/>
              <a:t>.</a:t>
            </a:r>
          </a:p>
          <a:p>
            <a:pPr algn="justLow" rtl="1"/>
            <a:r>
              <a:rPr lang="ar-IQ" sz="1400" dirty="0"/>
              <a:t>تعتمد كمية الرطوبة التي تتم إزالتها على عدة عوامل منها: </a:t>
            </a:r>
            <a:endParaRPr lang="ar-IQ" sz="1400" dirty="0" smtClean="0"/>
          </a:p>
          <a:p>
            <a:pPr algn="justLow" rtl="1"/>
            <a:r>
              <a:rPr lang="ar-IQ" sz="1400" dirty="0" smtClean="0"/>
              <a:t>• </a:t>
            </a:r>
            <a:r>
              <a:rPr lang="ar-IQ" sz="1400" dirty="0"/>
              <a:t>درجة حرارة سائل </a:t>
            </a:r>
            <a:r>
              <a:rPr lang="ar-IQ" sz="1400" dirty="0" smtClean="0"/>
              <a:t>التبريد</a:t>
            </a:r>
          </a:p>
          <a:p>
            <a:pPr algn="justLow" rtl="1"/>
            <a:r>
              <a:rPr lang="ar-IQ" sz="1400" dirty="0" smtClean="0"/>
              <a:t> </a:t>
            </a:r>
            <a:r>
              <a:rPr lang="ar-IQ" sz="1400" dirty="0"/>
              <a:t>• عمق </a:t>
            </a:r>
            <a:r>
              <a:rPr lang="ar-IQ" sz="1400" dirty="0" smtClean="0"/>
              <a:t>الملفات</a:t>
            </a:r>
          </a:p>
          <a:p>
            <a:pPr algn="justLow" rtl="1"/>
            <a:r>
              <a:rPr lang="ar-IQ" sz="1400" dirty="0" smtClean="0"/>
              <a:t> </a:t>
            </a:r>
            <a:r>
              <a:rPr lang="ar-IQ" sz="1400" dirty="0"/>
              <a:t>• ما إذا كانت الزعانف مسطحة أو منقوشة </a:t>
            </a:r>
            <a:endParaRPr lang="ar-IQ" sz="1400" dirty="0" smtClean="0"/>
          </a:p>
          <a:p>
            <a:pPr algn="justLow" rtl="1"/>
            <a:r>
              <a:rPr lang="ar-IQ" sz="1400" dirty="0" smtClean="0"/>
              <a:t>• </a:t>
            </a:r>
            <a:r>
              <a:rPr lang="ar-IQ" sz="1400" dirty="0"/>
              <a:t>سرعة الهواء عبر </a:t>
            </a:r>
            <a:r>
              <a:rPr lang="ar-IQ" sz="1400" dirty="0" smtClean="0"/>
              <a:t>الملف</a:t>
            </a:r>
          </a:p>
          <a:p>
            <a:pPr algn="justLow" rtl="1"/>
            <a:r>
              <a:rPr lang="ar-IQ" sz="1400" dirty="0" smtClean="0"/>
              <a:t>. </a:t>
            </a:r>
            <a:r>
              <a:rPr lang="ar-IQ" sz="1400" dirty="0"/>
              <a:t>يظهر مثال العملية النموذجية في الشكل 9.</a:t>
            </a:r>
            <a:endParaRPr lang="en-US" sz="1400" dirty="0"/>
          </a:p>
        </p:txBody>
      </p:sp>
      <p:pic>
        <p:nvPicPr>
          <p:cNvPr id="8" name="Picture 7"/>
          <p:cNvPicPr>
            <a:picLocks noChangeAspect="1"/>
          </p:cNvPicPr>
          <p:nvPr/>
        </p:nvPicPr>
        <p:blipFill>
          <a:blip r:embed="rId3"/>
          <a:stretch>
            <a:fillRect/>
          </a:stretch>
        </p:blipFill>
        <p:spPr>
          <a:xfrm>
            <a:off x="395536" y="3182226"/>
            <a:ext cx="4608512" cy="3501964"/>
          </a:xfrm>
          <a:prstGeom prst="rect">
            <a:avLst/>
          </a:prstGeom>
        </p:spPr>
      </p:pic>
    </p:spTree>
    <p:extLst>
      <p:ext uri="{BB962C8B-B14F-4D97-AF65-F5344CB8AC3E}">
        <p14:creationId xmlns:p14="http://schemas.microsoft.com/office/powerpoint/2010/main" val="38881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p:txBody>
      </p:sp>
      <p:sp>
        <p:nvSpPr>
          <p:cNvPr id="2" name="Rectangle 1"/>
          <p:cNvSpPr/>
          <p:nvPr/>
        </p:nvSpPr>
        <p:spPr>
          <a:xfrm>
            <a:off x="195994" y="980728"/>
            <a:ext cx="8643998" cy="954107"/>
          </a:xfrm>
          <a:prstGeom prst="rect">
            <a:avLst/>
          </a:prstGeom>
        </p:spPr>
        <p:txBody>
          <a:bodyPr wrap="square">
            <a:spAutoFit/>
          </a:bodyPr>
          <a:lstStyle/>
          <a:p>
            <a:pPr algn="justLow"/>
            <a:r>
              <a:rPr lang="en-US" sz="1400" dirty="0"/>
              <a:t>The warm moist air comes into the building at 25 C and 60% </a:t>
            </a:r>
            <a:r>
              <a:rPr lang="en-US" sz="1400" dirty="0" err="1"/>
              <a:t>rh</a:t>
            </a:r>
            <a:r>
              <a:rPr lang="en-US" sz="1400" dirty="0"/>
              <a:t>, and </a:t>
            </a:r>
            <a:r>
              <a:rPr lang="en-US" sz="1400" dirty="0" smtClean="0"/>
              <a:t>passes through </a:t>
            </a:r>
            <a:r>
              <a:rPr lang="en-US" sz="1400" dirty="0"/>
              <a:t>a cooling coil. In this process, the air is being cooled to 13 C. As </a:t>
            </a:r>
            <a:r>
              <a:rPr lang="en-US" sz="1400" dirty="0" smtClean="0"/>
              <a:t>the moisture </a:t>
            </a:r>
            <a:r>
              <a:rPr lang="en-US" sz="1400" dirty="0"/>
              <a:t>condenses on the coil, it releases its latent heat and this heat has </a:t>
            </a:r>
            <a:r>
              <a:rPr lang="en-US" sz="1400" dirty="0" smtClean="0"/>
              <a:t>to be </a:t>
            </a:r>
            <a:r>
              <a:rPr lang="en-US" sz="1400" dirty="0"/>
              <a:t>removed by the cooling fluid. In </a:t>
            </a:r>
            <a:r>
              <a:rPr lang="en-US" sz="1400" i="1" dirty="0"/>
              <a:t>Figure 2-9 </a:t>
            </a:r>
            <a:r>
              <a:rPr lang="en-US" sz="1400" dirty="0"/>
              <a:t>the moisture removal </a:t>
            </a:r>
            <a:r>
              <a:rPr lang="en-US" sz="1400" dirty="0" smtClean="0"/>
              <a:t>enthalpy, A</a:t>
            </a:r>
            <a:r>
              <a:rPr lang="en-US" sz="1400" dirty="0"/>
              <a:t>→B, is about a third of the enthalpy required to cool the air, </a:t>
            </a:r>
            <a:r>
              <a:rPr lang="en-US" sz="1400" dirty="0" err="1"/>
              <a:t>B→</a:t>
            </a:r>
            <a:r>
              <a:rPr lang="en-US" sz="1400" dirty="0" err="1" smtClean="0"/>
              <a:t>C.This</a:t>
            </a:r>
            <a:r>
              <a:rPr lang="en-US" sz="1400" dirty="0" smtClean="0"/>
              <a:t> </a:t>
            </a:r>
            <a:r>
              <a:rPr lang="en-US" sz="1400" dirty="0"/>
              <a:t>has been a very brief introduction to the concepts of the </a:t>
            </a:r>
            <a:r>
              <a:rPr lang="en-US" sz="1400" dirty="0" smtClean="0"/>
              <a:t>psychrometric chart</a:t>
            </a:r>
            <a:r>
              <a:rPr lang="en-US" sz="1400" dirty="0"/>
              <a:t>. </a:t>
            </a:r>
          </a:p>
        </p:txBody>
      </p:sp>
      <p:pic>
        <p:nvPicPr>
          <p:cNvPr id="3" name="Picture 2"/>
          <p:cNvPicPr>
            <a:picLocks noChangeAspect="1"/>
          </p:cNvPicPr>
          <p:nvPr/>
        </p:nvPicPr>
        <p:blipFill>
          <a:blip r:embed="rId2"/>
          <a:stretch>
            <a:fillRect/>
          </a:stretch>
        </p:blipFill>
        <p:spPr>
          <a:xfrm>
            <a:off x="4067944" y="2492896"/>
            <a:ext cx="5005342" cy="3600400"/>
          </a:xfrm>
          <a:prstGeom prst="rect">
            <a:avLst/>
          </a:prstGeom>
        </p:spPr>
      </p:pic>
      <p:sp>
        <p:nvSpPr>
          <p:cNvPr id="4" name="Rectangle 3"/>
          <p:cNvSpPr/>
          <p:nvPr/>
        </p:nvSpPr>
        <p:spPr>
          <a:xfrm>
            <a:off x="224554" y="2564904"/>
            <a:ext cx="3843390" cy="2893100"/>
          </a:xfrm>
          <a:prstGeom prst="rect">
            <a:avLst/>
          </a:prstGeom>
        </p:spPr>
        <p:txBody>
          <a:bodyPr wrap="square">
            <a:spAutoFit/>
          </a:bodyPr>
          <a:lstStyle/>
          <a:p>
            <a:pPr algn="justLow"/>
            <a:r>
              <a:rPr lang="en-US" sz="1400" dirty="0"/>
              <a:t>A typical chart is shown in </a:t>
            </a:r>
            <a:r>
              <a:rPr lang="en-US" sz="1400" i="1" dirty="0"/>
              <a:t>Figure 10</a:t>
            </a:r>
            <a:r>
              <a:rPr lang="en-US" sz="1400" dirty="0"/>
              <a:t>. It looks complicated, but you know the simple underlying ideas:</a:t>
            </a:r>
          </a:p>
          <a:p>
            <a:pPr algn="justLow"/>
            <a:r>
              <a:rPr lang="en-US" sz="1400" dirty="0"/>
              <a:t>* Indoor air is a mixture of dry air and water vapor.</a:t>
            </a:r>
          </a:p>
          <a:p>
            <a:pPr algn="justLow"/>
            <a:r>
              <a:rPr lang="en-US" sz="1400" dirty="0"/>
              <a:t>* There is a specific amount of total energy, called enthalpy, in the mixture at a specific temperature, moisture content, and pressure.</a:t>
            </a:r>
          </a:p>
          <a:p>
            <a:pPr algn="justLow"/>
            <a:r>
              <a:rPr lang="en-US" sz="1400" dirty="0" smtClean="0"/>
              <a:t>* There </a:t>
            </a:r>
            <a:r>
              <a:rPr lang="en-US" sz="1400" dirty="0"/>
              <a:t>is a maximum limit to the amount of water vapor in the mixture at any particular temperature</a:t>
            </a:r>
            <a:r>
              <a:rPr lang="en-US" sz="1400" dirty="0" smtClean="0"/>
              <a:t>.</a:t>
            </a:r>
          </a:p>
          <a:p>
            <a:pPr algn="justLow"/>
            <a:endParaRPr lang="en-US" sz="1400" dirty="0"/>
          </a:p>
          <a:p>
            <a:pPr algn="justLow"/>
            <a:r>
              <a:rPr lang="en-US" sz="1400" dirty="0" smtClean="0"/>
              <a:t> </a:t>
            </a:r>
            <a:endParaRPr lang="en-US" sz="1400" dirty="0"/>
          </a:p>
        </p:txBody>
      </p:sp>
    </p:spTree>
    <p:extLst>
      <p:ext uri="{BB962C8B-B14F-4D97-AF65-F5344CB8AC3E}">
        <p14:creationId xmlns:p14="http://schemas.microsoft.com/office/powerpoint/2010/main" val="3644128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p:txBody>
      </p:sp>
      <p:sp>
        <p:nvSpPr>
          <p:cNvPr id="2" name="Rectangle 1"/>
          <p:cNvSpPr/>
          <p:nvPr/>
        </p:nvSpPr>
        <p:spPr>
          <a:xfrm>
            <a:off x="195994" y="980728"/>
            <a:ext cx="8643998" cy="738664"/>
          </a:xfrm>
          <a:prstGeom prst="rect">
            <a:avLst/>
          </a:prstGeom>
        </p:spPr>
        <p:txBody>
          <a:bodyPr wrap="square">
            <a:spAutoFit/>
          </a:bodyPr>
          <a:lstStyle/>
          <a:p>
            <a:pPr algn="justLow" rtl="1"/>
            <a:r>
              <a:rPr lang="ar-IQ" sz="1400" dirty="0"/>
              <a:t>يأتي الهواء الرطب الدافئ إلى المبنى بمعدل 25 درجة مئوية و60٪ من ال </a:t>
            </a:r>
            <a:r>
              <a:rPr lang="en-US" sz="1400" dirty="0" err="1"/>
              <a:t>rh</a:t>
            </a:r>
            <a:r>
              <a:rPr lang="en-US" sz="1400" dirty="0"/>
              <a:t>، </a:t>
            </a:r>
            <a:r>
              <a:rPr lang="ar-IQ" sz="1400" dirty="0"/>
              <a:t>ويمر عبر لفائف التبريد. في هذه العملية، يتم تبريد الهواء إلى 13 </a:t>
            </a:r>
            <a:r>
              <a:rPr lang="en-US" sz="1400" dirty="0"/>
              <a:t>C. </a:t>
            </a:r>
            <a:r>
              <a:rPr lang="ar-IQ" sz="1400" dirty="0"/>
              <a:t>كما تتكثف الرطوبة على لفائف، فإنه يطلق حرارته الكامنة وهذه الحرارة يجب إزالتها من قبل سائل التبريد. في الشكل </a:t>
            </a:r>
            <a:r>
              <a:rPr lang="ar-IQ" sz="1400" dirty="0" smtClean="0"/>
              <a:t>9 </a:t>
            </a:r>
            <a:r>
              <a:rPr lang="ar-IQ" sz="1400" dirty="0"/>
              <a:t>إزالة الرطوبة </a:t>
            </a:r>
            <a:r>
              <a:rPr lang="en-US" sz="1400" dirty="0" smtClean="0"/>
              <a:t>A</a:t>
            </a:r>
            <a:r>
              <a:rPr lang="en-US" sz="1400" dirty="0"/>
              <a:t>→B، </a:t>
            </a:r>
            <a:r>
              <a:rPr lang="ar-IQ" sz="1400" dirty="0"/>
              <a:t>هو حوالي ثلث </a:t>
            </a:r>
            <a:r>
              <a:rPr lang="ar-IQ" sz="1400" dirty="0" smtClean="0"/>
              <a:t>المطلوبة </a:t>
            </a:r>
            <a:r>
              <a:rPr lang="ar-IQ" sz="1400" dirty="0"/>
              <a:t>لتبريد الهواء، </a:t>
            </a:r>
            <a:r>
              <a:rPr lang="en-US" sz="1400" dirty="0"/>
              <a:t>B→C</a:t>
            </a:r>
            <a:r>
              <a:rPr lang="en-US" sz="1400" dirty="0" smtClean="0"/>
              <a:t>.</a:t>
            </a:r>
            <a:r>
              <a:rPr lang="ar-IQ" sz="1400" dirty="0" smtClean="0"/>
              <a:t>.</a:t>
            </a:r>
            <a:endParaRPr lang="en-US" sz="1400" dirty="0"/>
          </a:p>
        </p:txBody>
      </p:sp>
      <p:pic>
        <p:nvPicPr>
          <p:cNvPr id="3" name="Picture 2"/>
          <p:cNvPicPr>
            <a:picLocks noChangeAspect="1"/>
          </p:cNvPicPr>
          <p:nvPr/>
        </p:nvPicPr>
        <p:blipFill>
          <a:blip r:embed="rId2"/>
          <a:stretch>
            <a:fillRect/>
          </a:stretch>
        </p:blipFill>
        <p:spPr>
          <a:xfrm>
            <a:off x="4067944" y="2492896"/>
            <a:ext cx="5005342" cy="3600400"/>
          </a:xfrm>
          <a:prstGeom prst="rect">
            <a:avLst/>
          </a:prstGeom>
        </p:spPr>
      </p:pic>
      <p:sp>
        <p:nvSpPr>
          <p:cNvPr id="4" name="Rectangle 3"/>
          <p:cNvSpPr/>
          <p:nvPr/>
        </p:nvSpPr>
        <p:spPr>
          <a:xfrm>
            <a:off x="244010" y="2638653"/>
            <a:ext cx="3843390" cy="1815882"/>
          </a:xfrm>
          <a:prstGeom prst="rect">
            <a:avLst/>
          </a:prstGeom>
        </p:spPr>
        <p:txBody>
          <a:bodyPr wrap="square">
            <a:spAutoFit/>
          </a:bodyPr>
          <a:lstStyle/>
          <a:p>
            <a:pPr algn="justLow" rtl="1"/>
            <a:r>
              <a:rPr lang="ar-IQ" sz="1400" dirty="0"/>
              <a:t>يظهر مخطط نموذجي في الشكل 10. يبدو </a:t>
            </a:r>
            <a:r>
              <a:rPr lang="ar-IQ" sz="1400" dirty="0" smtClean="0"/>
              <a:t>المخطط </a:t>
            </a:r>
            <a:r>
              <a:rPr lang="ar-IQ" sz="1400" dirty="0"/>
              <a:t>معقدا ، ولكنك تعرف الأفكار الأساسية البسيطة</a:t>
            </a:r>
            <a:r>
              <a:rPr lang="ar-IQ" sz="1400" dirty="0" smtClean="0"/>
              <a:t>:</a:t>
            </a:r>
          </a:p>
          <a:p>
            <a:pPr algn="justLow" rtl="1"/>
            <a:r>
              <a:rPr lang="ar-IQ" sz="1400" dirty="0" smtClean="0"/>
              <a:t> </a:t>
            </a:r>
            <a:r>
              <a:rPr lang="ar-IQ" sz="1400" dirty="0"/>
              <a:t>* الهواء الداخلي هو مزيج من الهواء الجاف وبخار الماء. </a:t>
            </a:r>
            <a:endParaRPr lang="ar-IQ" sz="1400" dirty="0" smtClean="0"/>
          </a:p>
          <a:p>
            <a:pPr algn="justLow" rtl="1"/>
            <a:r>
              <a:rPr lang="ar-IQ" sz="1400" dirty="0" smtClean="0"/>
              <a:t>* هناك </a:t>
            </a:r>
            <a:r>
              <a:rPr lang="ar-IQ" sz="1400" dirty="0"/>
              <a:t>كمية محددة من إجمالي الطاقة، </a:t>
            </a:r>
            <a:r>
              <a:rPr lang="ar-IQ" sz="1400" dirty="0" smtClean="0"/>
              <a:t>وتسمى </a:t>
            </a:r>
            <a:r>
              <a:rPr lang="en-US" sz="1400" dirty="0"/>
              <a:t>enthalpy، </a:t>
            </a:r>
            <a:r>
              <a:rPr lang="ar-IQ" sz="1400" dirty="0"/>
              <a:t>في الخليط </a:t>
            </a:r>
            <a:r>
              <a:rPr lang="ar-IQ" sz="1400" dirty="0" smtClean="0"/>
              <a:t>عند </a:t>
            </a:r>
            <a:r>
              <a:rPr lang="ar-IQ" sz="1400" dirty="0"/>
              <a:t>درجة حرارة محددة، محتوى الرطوبة، والضغط</a:t>
            </a:r>
            <a:r>
              <a:rPr lang="ar-IQ" sz="1400" dirty="0" smtClean="0"/>
              <a:t>.</a:t>
            </a:r>
          </a:p>
          <a:p>
            <a:pPr algn="justLow" rtl="1"/>
            <a:r>
              <a:rPr lang="ar-IQ" sz="1400" dirty="0" smtClean="0"/>
              <a:t> </a:t>
            </a:r>
            <a:r>
              <a:rPr lang="ar-IQ" sz="1400" dirty="0"/>
              <a:t>* هناك حد أقصى لكمية بخار الماء في الخليط في أي درجة حرارة معينة.</a:t>
            </a:r>
            <a:endParaRPr lang="en-US" sz="1400" dirty="0"/>
          </a:p>
          <a:p>
            <a:pPr algn="justLow"/>
            <a:r>
              <a:rPr lang="en-US" sz="1400" dirty="0" smtClean="0"/>
              <a:t> </a:t>
            </a:r>
            <a:endParaRPr lang="en-US" sz="1400" dirty="0"/>
          </a:p>
        </p:txBody>
      </p:sp>
    </p:spTree>
    <p:extLst>
      <p:ext uri="{BB962C8B-B14F-4D97-AF65-F5344CB8AC3E}">
        <p14:creationId xmlns:p14="http://schemas.microsoft.com/office/powerpoint/2010/main" val="30914978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428605"/>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500" dirty="0" smtClean="0">
                <a:latin typeface="Arial Black" pitchFamily="34" charset="0"/>
                <a:cs typeface="(AH) Manal Black" pitchFamily="2" charset="-78"/>
              </a:rPr>
              <a:t>HVAC                                                            Next</a:t>
            </a:r>
            <a:endParaRPr lang="en-US" sz="2500" b="1" dirty="0" smtClean="0">
              <a:latin typeface="Arial Black" pitchFamily="34" charset="0"/>
              <a:cs typeface="(AH) Manal Black" pitchFamily="2" charset="-78"/>
            </a:endParaRPr>
          </a:p>
        </p:txBody>
      </p:sp>
      <p:sp>
        <p:nvSpPr>
          <p:cNvPr id="5" name="TextBox 4"/>
          <p:cNvSpPr txBox="1"/>
          <p:nvPr/>
        </p:nvSpPr>
        <p:spPr>
          <a:xfrm>
            <a:off x="395536" y="1556792"/>
            <a:ext cx="7992888" cy="523220"/>
          </a:xfrm>
          <a:prstGeom prst="rect">
            <a:avLst/>
          </a:prstGeom>
          <a:noFill/>
        </p:spPr>
        <p:txBody>
          <a:bodyPr wrap="square" rtlCol="1">
            <a:spAutoFit/>
          </a:bodyPr>
          <a:lstStyle/>
          <a:p>
            <a:pPr algn="r"/>
            <a:r>
              <a:rPr lang="en-US" sz="2800" dirty="0" smtClean="0">
                <a:cs typeface="(AH) Manal Black" pitchFamily="2" charset="-78"/>
              </a:rPr>
              <a:t>Next lecture: </a:t>
            </a:r>
            <a:r>
              <a:rPr lang="en-US" sz="2800" b="1" dirty="0"/>
              <a:t>Thermal </a:t>
            </a:r>
            <a:r>
              <a:rPr lang="en-US" sz="2800" b="1" dirty="0" smtClean="0"/>
              <a:t>comfort</a:t>
            </a:r>
            <a:r>
              <a:rPr lang="ar-IQ" sz="2800" b="1" dirty="0" smtClean="0"/>
              <a:t> مبادئ الراحة الحرارية       </a:t>
            </a:r>
            <a:endParaRPr lang="en-US" sz="2800" b="1" dirty="0">
              <a:latin typeface="Arial Black" pitchFamily="34" charset="0"/>
              <a:cs typeface="(AH) Manal Black" pitchFamily="2" charset="-78"/>
            </a:endParaRPr>
          </a:p>
        </p:txBody>
      </p:sp>
      <p:sp>
        <p:nvSpPr>
          <p:cNvPr id="6" name="TextBox 5"/>
          <p:cNvSpPr txBox="1"/>
          <p:nvPr/>
        </p:nvSpPr>
        <p:spPr>
          <a:xfrm>
            <a:off x="539552" y="5229200"/>
            <a:ext cx="5544616" cy="1015663"/>
          </a:xfrm>
          <a:prstGeom prst="rect">
            <a:avLst/>
          </a:prstGeom>
          <a:noFill/>
        </p:spPr>
        <p:txBody>
          <a:bodyPr wrap="square" rtlCol="1">
            <a:spAutoFit/>
          </a:bodyPr>
          <a:lstStyle/>
          <a:p>
            <a:r>
              <a:rPr lang="en-US" sz="6000" dirty="0" smtClean="0">
                <a:latin typeface="Hacen Extender X-Slant" pitchFamily="2" charset="-78"/>
                <a:cs typeface="Hacen Extender X-Slant" pitchFamily="2" charset="-78"/>
              </a:rPr>
              <a:t>Thank you very much</a:t>
            </a:r>
            <a:endParaRPr lang="ar-IQ" sz="6000" dirty="0" smtClean="0">
              <a:latin typeface="Hacen Extender X-Slant" pitchFamily="2" charset="-78"/>
              <a:cs typeface="Hacen Extender X-Slant" pitchFamily="2" charset="-78"/>
            </a:endParaRPr>
          </a:p>
        </p:txBody>
      </p:sp>
    </p:spTree>
    <p:extLst>
      <p:ext uri="{BB962C8B-B14F-4D97-AF65-F5344CB8AC3E}">
        <p14:creationId xmlns:p14="http://schemas.microsoft.com/office/powerpoint/2010/main" val="332548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500" dirty="0" smtClean="0">
                <a:latin typeface="Arial Black" pitchFamily="34" charset="0"/>
                <a:cs typeface="(AH) Manal Black" pitchFamily="2" charset="-78"/>
              </a:rPr>
              <a:t>HVAC                                          INTRODUCTION</a:t>
            </a:r>
          </a:p>
        </p:txBody>
      </p:sp>
      <p:sp>
        <p:nvSpPr>
          <p:cNvPr id="2" name="Rectangle 1"/>
          <p:cNvSpPr/>
          <p:nvPr/>
        </p:nvSpPr>
        <p:spPr>
          <a:xfrm>
            <a:off x="214282" y="1340768"/>
            <a:ext cx="8643998" cy="3693319"/>
          </a:xfrm>
          <a:prstGeom prst="rect">
            <a:avLst/>
          </a:prstGeom>
        </p:spPr>
        <p:txBody>
          <a:bodyPr wrap="square">
            <a:spAutoFit/>
          </a:bodyPr>
          <a:lstStyle/>
          <a:p>
            <a:pPr algn="just"/>
            <a:r>
              <a:rPr lang="en-US" dirty="0" smtClean="0"/>
              <a:t>People </a:t>
            </a:r>
            <a:r>
              <a:rPr lang="en-US" dirty="0"/>
              <a:t>have used fire for heating. Initially, the air required to keep the fire going ensured adequate ventilation for the occupants. However, as central furnaces with piped steam or hot water became available for heating, the need for separate ventilation became apparent. By the late 1880s, rules of thumb for ventilation design were developed and used in many countries. In 1851 Dr. John Gorrie was granted U.S. patent 8080 for a refrigeration machine. By the 1880s, refrigeration became available for industrial purposes. Initially, the two main uses were freezing meat for transport and making ice. However, in the early 1900s there was a new initiative to keep buildings cool for comfort. Cooling the New York Stock Exchange, in 1902, was one of the first comfort cooling systems. Comfort cooling was called “air conditioning.” </a:t>
            </a:r>
            <a:r>
              <a:rPr lang="en-US" dirty="0" smtClean="0"/>
              <a:t>The </a:t>
            </a:r>
            <a:r>
              <a:rPr lang="en-US" dirty="0"/>
              <a:t>term “air conditioning” has gradually changed, from meaning just cooling, to the total control of: </a:t>
            </a:r>
            <a:r>
              <a:rPr lang="en-US" dirty="0" smtClean="0"/>
              <a:t>(Temperature- Moisture </a:t>
            </a:r>
            <a:r>
              <a:rPr lang="en-US" dirty="0"/>
              <a:t>in the air (humidity</a:t>
            </a:r>
            <a:r>
              <a:rPr lang="en-US" dirty="0" smtClean="0"/>
              <a:t>)-Supply </a:t>
            </a:r>
            <a:r>
              <a:rPr lang="en-US" dirty="0"/>
              <a:t>of outside air for </a:t>
            </a:r>
            <a:r>
              <a:rPr lang="en-US" dirty="0" smtClean="0"/>
              <a:t>ventilation- Filtration </a:t>
            </a:r>
            <a:r>
              <a:rPr lang="en-US" dirty="0"/>
              <a:t>of airborne </a:t>
            </a:r>
            <a:r>
              <a:rPr lang="en-US" dirty="0" smtClean="0"/>
              <a:t>particles- and Air </a:t>
            </a:r>
            <a:r>
              <a:rPr lang="en-US" dirty="0"/>
              <a:t>movement in the occupied </a:t>
            </a:r>
            <a:r>
              <a:rPr lang="en-US" dirty="0" smtClean="0"/>
              <a:t>space.</a:t>
            </a:r>
            <a:endParaRPr lang="en-US" dirty="0"/>
          </a:p>
        </p:txBody>
      </p:sp>
      <p:sp>
        <p:nvSpPr>
          <p:cNvPr id="3" name="Rectangle 2"/>
          <p:cNvSpPr/>
          <p:nvPr/>
        </p:nvSpPr>
        <p:spPr>
          <a:xfrm>
            <a:off x="214282" y="5034087"/>
            <a:ext cx="8726206" cy="1815882"/>
          </a:xfrm>
          <a:prstGeom prst="rect">
            <a:avLst/>
          </a:prstGeom>
        </p:spPr>
        <p:txBody>
          <a:bodyPr wrap="square">
            <a:spAutoFit/>
          </a:bodyPr>
          <a:lstStyle/>
          <a:p>
            <a:pPr algn="just" rtl="1"/>
            <a:r>
              <a:rPr lang="ar-IQ" sz="1400" dirty="0" smtClean="0"/>
              <a:t>استخدم الناس النار للتدفئة. يعتبرالهواء </a:t>
            </a:r>
            <a:r>
              <a:rPr lang="ar-IQ" sz="1400" dirty="0"/>
              <a:t>المطلوب للحفاظ على </a:t>
            </a:r>
            <a:r>
              <a:rPr lang="ar-IQ" sz="1400" dirty="0" smtClean="0"/>
              <a:t>اتقاد النار اساسي لضمان </a:t>
            </a:r>
            <a:r>
              <a:rPr lang="ar-IQ" sz="1400" dirty="0"/>
              <a:t>التهوية الكافية </a:t>
            </a:r>
            <a:r>
              <a:rPr lang="ar-IQ" sz="1400" dirty="0" smtClean="0"/>
              <a:t>لشاغلي المكان. </a:t>
            </a:r>
            <a:r>
              <a:rPr lang="ar-IQ" sz="1400" dirty="0"/>
              <a:t>ومع ذلك، </a:t>
            </a:r>
            <a:r>
              <a:rPr lang="ar-IQ" sz="1400" dirty="0" smtClean="0"/>
              <a:t>وبالرغم من استخدام </a:t>
            </a:r>
            <a:r>
              <a:rPr lang="ar-IQ" sz="1400" dirty="0"/>
              <a:t>الأفران المركزية </a:t>
            </a:r>
            <a:r>
              <a:rPr lang="ar-IQ" sz="1400" dirty="0" smtClean="0"/>
              <a:t>المحتوية على انابيب البخار </a:t>
            </a:r>
            <a:r>
              <a:rPr lang="ar-IQ" sz="1400" dirty="0"/>
              <a:t>أو الماء الساخن </a:t>
            </a:r>
            <a:r>
              <a:rPr lang="ar-IQ" sz="1400" dirty="0" smtClean="0"/>
              <a:t>للتدفئة</a:t>
            </a:r>
            <a:r>
              <a:rPr lang="ar-IQ" sz="1400" dirty="0"/>
              <a:t>، أصبحت الحاجة </a:t>
            </a:r>
            <a:r>
              <a:rPr lang="ar-IQ" sz="1400" dirty="0" smtClean="0"/>
              <a:t>واضحة إلى </a:t>
            </a:r>
            <a:r>
              <a:rPr lang="ar-IQ" sz="1400" dirty="0"/>
              <a:t>التهوية </a:t>
            </a:r>
            <a:r>
              <a:rPr lang="ar-IQ" sz="1400" dirty="0" smtClean="0"/>
              <a:t>بشكل منفصل. </a:t>
            </a:r>
            <a:r>
              <a:rPr lang="ar-IQ" sz="1400" dirty="0"/>
              <a:t>وبحلول أواخر ثمانينيات القرن التاسع عشر، تم تطوير قواعد عامة لتصميم التهوية واستخدامها في العديد من البلدان. في عام 1851 منح الدكتور جون غوري براءة اختراع أمريكية 8080 لآلة تبريد. وبحلول ثمانينيات القرن التاسع عشر، أصبح التبريد متاحا للأغراض الصناعية. في البداية، كان الاستخدامان الرئيسيان تجميد اللحوم لنقلها وصنع الثلج. ومع ذلك ، في أوائل القرن العشرين ، كانت هناك مبادرة جديدة للحفاظ على المباني باردة للراحة. تبريد بورصة نيويورك، في عام 1902، كان واحدا من أول أنظمة التبريد الراحة. كان يطلق على التبريد المريح اسم "تكييف </a:t>
            </a:r>
            <a:r>
              <a:rPr lang="ar-IQ" sz="1400" dirty="0" smtClean="0"/>
              <a:t>الهواء". </a:t>
            </a:r>
            <a:r>
              <a:rPr lang="ar-IQ" sz="1400" dirty="0"/>
              <a:t>مصطلح "تكييف الهواء" قد تغير تدريجيا، من معنى التبريد فقط، إلى السيطرة الكاملة على: (درجة الحرارة- الرطوبة في الهواء (الرطوبة</a:t>
            </a:r>
            <a:r>
              <a:rPr lang="ar-IQ" sz="1400" dirty="0" smtClean="0"/>
              <a:t>)-تجهيز الهواء </a:t>
            </a:r>
            <a:r>
              <a:rPr lang="ar-IQ" sz="1400" dirty="0"/>
              <a:t>الخارجي للتهوية- ترشيح الجسيمات المحمولة جوا- وحركة الهواء في الفضاء </a:t>
            </a:r>
            <a:r>
              <a:rPr lang="ar-IQ" sz="1400" dirty="0" smtClean="0"/>
              <a:t>المشغول.</a:t>
            </a:r>
            <a:endParaRPr lang="en-US" sz="1400" dirty="0"/>
          </a:p>
        </p:txBody>
      </p:sp>
    </p:spTree>
    <p:extLst>
      <p:ext uri="{BB962C8B-B14F-4D97-AF65-F5344CB8AC3E}">
        <p14:creationId xmlns:p14="http://schemas.microsoft.com/office/powerpoint/2010/main" val="449516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Introduction</a:t>
            </a:r>
            <a:r>
              <a:rPr lang="en-US" sz="2000" dirty="0" smtClean="0"/>
              <a:t> </a:t>
            </a:r>
            <a:r>
              <a:rPr lang="en-US" sz="2400" dirty="0">
                <a:latin typeface="Arial Black" pitchFamily="34" charset="0"/>
                <a:cs typeface="(AH) Manal Black" pitchFamily="2" charset="-78"/>
              </a:rPr>
              <a:t>to</a:t>
            </a:r>
            <a:r>
              <a:rPr lang="en-US" sz="2000" dirty="0"/>
              <a:t> </a:t>
            </a:r>
            <a:r>
              <a:rPr lang="en-US" sz="2400" dirty="0">
                <a:latin typeface="Arial Black" pitchFamily="34" charset="0"/>
                <a:cs typeface="(AH) Manal Black" pitchFamily="2" charset="-78"/>
              </a:rPr>
              <a:t>Air-conditioning</a:t>
            </a:r>
            <a:r>
              <a:rPr lang="en-US" sz="2000" dirty="0"/>
              <a:t> </a:t>
            </a:r>
            <a:r>
              <a:rPr lang="en-US" sz="2400" dirty="0">
                <a:latin typeface="Arial Black" pitchFamily="34" charset="0"/>
                <a:cs typeface="(AH) Manal Black" pitchFamily="2" charset="-78"/>
              </a:rPr>
              <a:t>Processes</a:t>
            </a:r>
          </a:p>
        </p:txBody>
      </p:sp>
      <p:sp>
        <p:nvSpPr>
          <p:cNvPr id="2" name="Rectangle 1"/>
          <p:cNvSpPr/>
          <p:nvPr/>
        </p:nvSpPr>
        <p:spPr>
          <a:xfrm>
            <a:off x="214282" y="1052736"/>
            <a:ext cx="8643998" cy="5693866"/>
          </a:xfrm>
          <a:prstGeom prst="rect">
            <a:avLst/>
          </a:prstGeom>
        </p:spPr>
        <p:txBody>
          <a:bodyPr wrap="square">
            <a:spAutoFit/>
          </a:bodyPr>
          <a:lstStyle/>
          <a:p>
            <a:pPr algn="just"/>
            <a:r>
              <a:rPr lang="en-US" sz="1400" dirty="0" smtClean="0"/>
              <a:t>The term </a:t>
            </a:r>
            <a:r>
              <a:rPr lang="en-US" sz="1400" dirty="0"/>
              <a:t>“air conditioning,” when properly used, now means the total control of temperature, moisture in the air (humidity), supply of outside air for ventilation, filtration of airborne particles, and air movement in the occupied space. There are seven main processes required to achieve full air conditioning and they are listed and explained below: The processes are</a:t>
            </a:r>
            <a:r>
              <a:rPr lang="en-US" sz="1400" dirty="0" smtClean="0"/>
              <a:t>:</a:t>
            </a:r>
          </a:p>
          <a:p>
            <a:pPr algn="just"/>
            <a:r>
              <a:rPr lang="en-US" sz="1400" dirty="0" smtClean="0"/>
              <a:t> </a:t>
            </a:r>
            <a:r>
              <a:rPr lang="en-US" sz="1400" dirty="0"/>
              <a:t>1. </a:t>
            </a:r>
            <a:r>
              <a:rPr lang="en-US" sz="1400" b="1" dirty="0"/>
              <a:t>Heating</a:t>
            </a:r>
            <a:r>
              <a:rPr lang="en-US" sz="1400" dirty="0"/>
              <a:t>—the process of adding thermal energy (heat) to the conditioned space for the purposes of raising or maintaining the temperature of the space. </a:t>
            </a:r>
            <a:endParaRPr lang="en-US" sz="1400" dirty="0" smtClean="0"/>
          </a:p>
          <a:p>
            <a:pPr algn="just"/>
            <a:r>
              <a:rPr lang="en-US" sz="1400" dirty="0" smtClean="0"/>
              <a:t>2</a:t>
            </a:r>
            <a:r>
              <a:rPr lang="en-US" sz="1400" dirty="0"/>
              <a:t>. </a:t>
            </a:r>
            <a:r>
              <a:rPr lang="en-US" sz="1400" b="1" dirty="0"/>
              <a:t>Cooling</a:t>
            </a:r>
            <a:r>
              <a:rPr lang="en-US" sz="1400" dirty="0"/>
              <a:t>—the process of removing thermal energy (heat) from the conditioned space for the purposes of lowering or maintaining the temperature of the space. </a:t>
            </a:r>
            <a:endParaRPr lang="en-US" sz="1400" dirty="0" smtClean="0"/>
          </a:p>
          <a:p>
            <a:pPr algn="just"/>
            <a:r>
              <a:rPr lang="en-US" sz="1400" dirty="0" smtClean="0"/>
              <a:t>3</a:t>
            </a:r>
            <a:r>
              <a:rPr lang="en-US" sz="1400" dirty="0"/>
              <a:t>. </a:t>
            </a:r>
            <a:r>
              <a:rPr lang="en-US" sz="1400" b="1" dirty="0"/>
              <a:t>Humidifying</a:t>
            </a:r>
            <a:r>
              <a:rPr lang="en-US" sz="1400" dirty="0"/>
              <a:t>—the process of adding water vapor (moisture) to the air in the conditioned space for the purposes of raising or maintaining the moisture content of the air. </a:t>
            </a:r>
            <a:endParaRPr lang="en-US" sz="1400" dirty="0" smtClean="0"/>
          </a:p>
          <a:p>
            <a:pPr algn="just"/>
            <a:r>
              <a:rPr lang="en-US" sz="1400" dirty="0" smtClean="0"/>
              <a:t>4</a:t>
            </a:r>
            <a:r>
              <a:rPr lang="en-US" sz="1400" dirty="0"/>
              <a:t>. </a:t>
            </a:r>
            <a:r>
              <a:rPr lang="en-US" sz="1400" b="1" dirty="0"/>
              <a:t>Dehumidifying</a:t>
            </a:r>
            <a:r>
              <a:rPr lang="en-US" sz="1400" dirty="0"/>
              <a:t>—the process of removing water vapor (moisture) from the air in the conditioned space for the purposes of lowering or maintaining the moisture content of the air. </a:t>
            </a:r>
            <a:endParaRPr lang="en-US" sz="1400" dirty="0" smtClean="0"/>
          </a:p>
          <a:p>
            <a:pPr algn="just"/>
            <a:r>
              <a:rPr lang="en-US" sz="1400" dirty="0" smtClean="0"/>
              <a:t>5</a:t>
            </a:r>
            <a:r>
              <a:rPr lang="en-US" sz="1400" dirty="0"/>
              <a:t>. </a:t>
            </a:r>
            <a:r>
              <a:rPr lang="en-US" sz="1400" b="1" dirty="0"/>
              <a:t>Cleaning</a:t>
            </a:r>
            <a:r>
              <a:rPr lang="en-US" sz="1400" dirty="0"/>
              <a:t>—the process of removing particulates, (dust etc.,) and biological contaminants, (insects, pollen etc.,) from the air delivered to the conditioned space for the purposes of improving or maintaining the air quality. </a:t>
            </a:r>
            <a:endParaRPr lang="en-US" sz="1400" dirty="0" smtClean="0"/>
          </a:p>
          <a:p>
            <a:pPr algn="just"/>
            <a:r>
              <a:rPr lang="en-US" sz="1400" dirty="0" smtClean="0"/>
              <a:t>6</a:t>
            </a:r>
            <a:r>
              <a:rPr lang="en-US" sz="1400" dirty="0"/>
              <a:t>. </a:t>
            </a:r>
            <a:r>
              <a:rPr lang="en-US" sz="1400" b="1" dirty="0"/>
              <a:t>Ventilating</a:t>
            </a:r>
            <a:r>
              <a:rPr lang="en-US" sz="1400" dirty="0"/>
              <a:t>—the process of exchanging air between the outdoors and the conditioned space for the purposes of diluting the gaseous contaminants in the air and improving or maintaining air quality, composition and freshness. Ventilation can be achieved either through natural ventilation or mechanical ventilation. Natural ventilation is driven by natural draft, like when you open a window. Mechanical ventilation can be achieved by using fans to draw air in from outside or by fans that exhaust air from the space to outside. </a:t>
            </a:r>
            <a:endParaRPr lang="en-US" sz="1400" dirty="0" smtClean="0"/>
          </a:p>
          <a:p>
            <a:pPr algn="just"/>
            <a:r>
              <a:rPr lang="en-US" sz="1400" dirty="0" smtClean="0"/>
              <a:t>7</a:t>
            </a:r>
            <a:r>
              <a:rPr lang="en-US" sz="1400" dirty="0"/>
              <a:t>. </a:t>
            </a:r>
            <a:r>
              <a:rPr lang="en-US" sz="1400" b="1" dirty="0"/>
              <a:t>Air Movement</a:t>
            </a:r>
            <a:r>
              <a:rPr lang="en-US" sz="1400" dirty="0"/>
              <a:t>—the process of circulating and mixing air through conditioned spaces in the building for the purposes of achieving the proper ventilation and facilitating the thermal energy transfer. </a:t>
            </a:r>
            <a:endParaRPr lang="en-US" sz="1400" dirty="0" smtClean="0"/>
          </a:p>
          <a:p>
            <a:pPr algn="just"/>
            <a:r>
              <a:rPr lang="en-US" sz="1400" dirty="0" smtClean="0"/>
              <a:t>The </a:t>
            </a:r>
            <a:r>
              <a:rPr lang="en-US" sz="1400" dirty="0"/>
              <a:t>requirements and importance of the seven processes varies. In a climate that stays warm all year, heating may not be required at all. Conversely, in a cold climate the periods of heat in the summer may be so infrequent as to make cooling unnecessary. In a dry desert climate, dehumidification may be redundant, and in a hot, humid climate dehumidification may be the most important design aspect of the air-conditioning system. </a:t>
            </a:r>
          </a:p>
        </p:txBody>
      </p:sp>
    </p:spTree>
    <p:extLst>
      <p:ext uri="{BB962C8B-B14F-4D97-AF65-F5344CB8AC3E}">
        <p14:creationId xmlns:p14="http://schemas.microsoft.com/office/powerpoint/2010/main" val="1245772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a:latin typeface="Arial Black" pitchFamily="34" charset="0"/>
                <a:cs typeface="(AH) Manal Black" pitchFamily="2" charset="-78"/>
              </a:rPr>
              <a:t>Introduction</a:t>
            </a:r>
            <a:r>
              <a:rPr lang="en-US" sz="2500" dirty="0" smtClean="0"/>
              <a:t> </a:t>
            </a:r>
            <a:r>
              <a:rPr lang="en-US" sz="2400" dirty="0">
                <a:latin typeface="Arial Black" pitchFamily="34" charset="0"/>
                <a:cs typeface="(AH) Manal Black" pitchFamily="2" charset="-78"/>
              </a:rPr>
              <a:t>to</a:t>
            </a:r>
            <a:r>
              <a:rPr lang="en-US" sz="2500" dirty="0"/>
              <a:t> </a:t>
            </a:r>
            <a:r>
              <a:rPr lang="en-US" sz="2400" dirty="0">
                <a:latin typeface="Arial Black" pitchFamily="34" charset="0"/>
                <a:cs typeface="(AH) Manal Black" pitchFamily="2" charset="-78"/>
              </a:rPr>
              <a:t>Air-conditioning</a:t>
            </a:r>
            <a:r>
              <a:rPr lang="en-US" sz="2500" dirty="0"/>
              <a:t> </a:t>
            </a:r>
            <a:r>
              <a:rPr lang="en-US" sz="2400" dirty="0">
                <a:latin typeface="Arial Black" pitchFamily="34" charset="0"/>
                <a:cs typeface="(AH) Manal Black" pitchFamily="2" charset="-78"/>
              </a:rPr>
              <a:t>Processes</a:t>
            </a:r>
          </a:p>
        </p:txBody>
      </p:sp>
      <p:sp>
        <p:nvSpPr>
          <p:cNvPr id="3" name="Rectangle 2"/>
          <p:cNvSpPr/>
          <p:nvPr/>
        </p:nvSpPr>
        <p:spPr>
          <a:xfrm>
            <a:off x="214282" y="1124744"/>
            <a:ext cx="8626838" cy="461665"/>
          </a:xfrm>
          <a:prstGeom prst="rect">
            <a:avLst/>
          </a:prstGeom>
        </p:spPr>
        <p:txBody>
          <a:bodyPr wrap="square">
            <a:spAutoFit/>
          </a:bodyPr>
          <a:lstStyle/>
          <a:p>
            <a:pPr algn="r"/>
            <a:r>
              <a:rPr lang="ar-IQ" sz="1200" dirty="0" smtClean="0"/>
              <a:t>مصطلح "تكييف الهواء"، عند استخدامها بشكل صحيح، يعني الآن السيطرة الكاملة على درجة الحرارة، والرطوبة في الهواء (الرطوبة)، وتوريد الهواء الخارجي للتهوية، وترشيح الجسيمات المحمولة جوا، وحركة الهواء في الفضاء المحتل. هناك سبع عمليات رئيسية مطلوبة لتحقيق تكييف الهواء الكامل ويتم سردها وشرحها أدناه: العمليات هي:</a:t>
            </a:r>
            <a:endParaRPr lang="en-US" sz="1200" dirty="0"/>
          </a:p>
        </p:txBody>
      </p:sp>
      <p:sp>
        <p:nvSpPr>
          <p:cNvPr id="4" name="Rectangle 3"/>
          <p:cNvSpPr/>
          <p:nvPr/>
        </p:nvSpPr>
        <p:spPr>
          <a:xfrm>
            <a:off x="323528" y="1700808"/>
            <a:ext cx="8534752" cy="2677656"/>
          </a:xfrm>
          <a:prstGeom prst="rect">
            <a:avLst/>
          </a:prstGeom>
        </p:spPr>
        <p:txBody>
          <a:bodyPr wrap="square">
            <a:spAutoFit/>
          </a:bodyPr>
          <a:lstStyle/>
          <a:p>
            <a:pPr algn="r"/>
            <a:r>
              <a:rPr lang="ar-IQ" sz="1200" dirty="0" smtClean="0"/>
              <a:t>1. التدفئة – عملية إضافة الطاقة الحرارية (الحرارة) إلى المساحة المكيفة لأغراض رفع أو الحفاظ على درجة حرارة الفضاء.  </a:t>
            </a:r>
            <a:endParaRPr lang="en-US" sz="1200" dirty="0" smtClean="0"/>
          </a:p>
          <a:p>
            <a:pPr algn="r"/>
            <a:r>
              <a:rPr lang="ar-IQ" sz="1200" dirty="0" smtClean="0"/>
              <a:t>2</a:t>
            </a:r>
            <a:r>
              <a:rPr lang="ar-IQ" sz="1200" dirty="0"/>
              <a:t>. التبريد – عملية إزالة الطاقة الحرارية (الحرارة) من المساحة المكيفة لأغراض خفض أو الحفاظ على درجة حرارة الفضاء. </a:t>
            </a:r>
            <a:endParaRPr lang="en-US" sz="1200" dirty="0" smtClean="0"/>
          </a:p>
          <a:p>
            <a:pPr algn="r"/>
            <a:r>
              <a:rPr lang="ar-IQ" sz="1200" dirty="0" smtClean="0"/>
              <a:t> </a:t>
            </a:r>
            <a:r>
              <a:rPr lang="ar-IQ" sz="1200" dirty="0"/>
              <a:t>3. الترطيب – عملية إضافة بخار الماء (الرطوبة) إلى الهواء في الفضاء المكيف لأغراض رفع أو الحفاظ على محتوى الرطوبة في الهواء. </a:t>
            </a:r>
            <a:endParaRPr lang="en-US" sz="1200" dirty="0" smtClean="0"/>
          </a:p>
          <a:p>
            <a:pPr algn="r"/>
            <a:r>
              <a:rPr lang="ar-IQ" sz="1200" dirty="0" smtClean="0"/>
              <a:t> </a:t>
            </a:r>
            <a:r>
              <a:rPr lang="ar-IQ" sz="1200" dirty="0"/>
              <a:t>4. إزالة الرطوبة – عملية إزالة بخار الماء (الرطوبة) من الهواء في الفضاء المكيف لأغراض خفض أو الحفاظ على محتوى الرطوبة في الهواء. </a:t>
            </a:r>
            <a:endParaRPr lang="en-US" sz="1200" dirty="0" smtClean="0"/>
          </a:p>
          <a:p>
            <a:pPr algn="r"/>
            <a:r>
              <a:rPr lang="ar-IQ" sz="1200" dirty="0" smtClean="0"/>
              <a:t> </a:t>
            </a:r>
            <a:r>
              <a:rPr lang="ar-IQ" sz="1200" dirty="0"/>
              <a:t>5. التنظيف – عملية إزالة الجسيمات ، (الغبار وما إلى ذلك) والملوثات البيولوجية ، (الحشرات ، حبوب اللقاح وما إلى ذلك) من الهواء الذي يتم توصيله إلى الفضاء المكيف لأغراض تحسين جودة الهواء أو الحفاظ عليها</a:t>
            </a:r>
            <a:r>
              <a:rPr lang="ar-IQ" sz="1200" dirty="0" smtClean="0"/>
              <a:t>.</a:t>
            </a:r>
            <a:endParaRPr lang="en-US" sz="1200" dirty="0" smtClean="0"/>
          </a:p>
          <a:p>
            <a:pPr algn="r"/>
            <a:r>
              <a:rPr lang="ar-IQ" sz="1200" dirty="0"/>
              <a:t>6. التهوية – عملية تبادل الهواء بين الهواء الطلق والفضاء المكيف لأغراض تمييع الملوثات الغازية في الهواء وتحسين أو الحفاظ على جودة الهواء وتكوينه ونضارته. يمكن تحقيق التهوية إما عن طريق التهوية الطبيعية أو التهوية الميكانيكية. التهوية الطبيعية مدفوعة بمشروع طبيعي ، مثل عند فتح النافذة. يمكن تحقيق التهوية الميكانيكية باستخدام المراوح لرسم الهواء من الخارج أو من قبل المراوح التي تستنفد الهواء من الفضاء إلى الخارج. </a:t>
            </a:r>
            <a:endParaRPr lang="en-US" sz="1200" dirty="0" smtClean="0"/>
          </a:p>
          <a:p>
            <a:pPr algn="r"/>
            <a:r>
              <a:rPr lang="ar-IQ" sz="1200" dirty="0" smtClean="0"/>
              <a:t> </a:t>
            </a:r>
            <a:r>
              <a:rPr lang="ar-IQ" sz="1200" dirty="0"/>
              <a:t>7. حركة الهواء – عملية تدوير وخلط الهواء من خلال المساحات المكيفة في المبنى لأغراض تحقيق التهوية المناسبة وتسهيل نقل الطاقة الحرارية.  </a:t>
            </a:r>
            <a:endParaRPr lang="en-US" sz="1200" dirty="0" smtClean="0"/>
          </a:p>
          <a:p>
            <a:pPr algn="r"/>
            <a:endParaRPr lang="en-US" sz="1200" dirty="0"/>
          </a:p>
          <a:p>
            <a:pPr algn="r"/>
            <a:r>
              <a:rPr lang="ar-IQ" sz="1200" dirty="0" smtClean="0"/>
              <a:t>وتختلف </a:t>
            </a:r>
            <a:r>
              <a:rPr lang="ar-IQ" sz="1200" dirty="0"/>
              <a:t>متطلبات وأهمية العمليات السبع. في المناخ الذي يبقى دافئا طوال العام، قد لا تكون هناك حاجة إلى التدفئة على الإطلاق. وعلى العكس من ذلك، في المناخ البارد قد تكون فترات الحرارة في فصل الصيف نادرة جدا لجعل التبريد غير ضروري. وفي مناخ صحراوي جاف، قد تكون إزالة الرطوبة زائدة عن الحاجة، وفي مناخ حار ورطب، قد يكون إزالة الرطوبة أهم جانب من جوانب التصميم في نظام تكييف الهواء.</a:t>
            </a:r>
            <a:endParaRPr lang="en-US" sz="1200" dirty="0"/>
          </a:p>
        </p:txBody>
      </p:sp>
    </p:spTree>
    <p:extLst>
      <p:ext uri="{BB962C8B-B14F-4D97-AF65-F5344CB8AC3E}">
        <p14:creationId xmlns:p14="http://schemas.microsoft.com/office/powerpoint/2010/main" val="1476589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4770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endParaRPr lang="en-US" sz="2400" dirty="0">
              <a:latin typeface="Arial Black" pitchFamily="34" charset="0"/>
              <a:cs typeface="(AH) Manal Black" pitchFamily="2" charset="-78"/>
            </a:endParaRPr>
          </a:p>
        </p:txBody>
      </p:sp>
      <p:sp>
        <p:nvSpPr>
          <p:cNvPr id="4" name="Rectangle 3"/>
          <p:cNvSpPr/>
          <p:nvPr/>
        </p:nvSpPr>
        <p:spPr>
          <a:xfrm>
            <a:off x="214282" y="1124744"/>
            <a:ext cx="8643998" cy="2893100"/>
          </a:xfrm>
          <a:prstGeom prst="rect">
            <a:avLst/>
          </a:prstGeom>
        </p:spPr>
        <p:txBody>
          <a:bodyPr wrap="square">
            <a:spAutoFit/>
          </a:bodyPr>
          <a:lstStyle/>
          <a:p>
            <a:pPr algn="just"/>
            <a:r>
              <a:rPr lang="en-US" sz="1400" dirty="0"/>
              <a:t>Many of the air-conditioning processes involve air that is </a:t>
            </a:r>
            <a:r>
              <a:rPr lang="en-US" sz="1400" dirty="0" smtClean="0"/>
              <a:t>experiencing energy </a:t>
            </a:r>
            <a:r>
              <a:rPr lang="en-US" sz="1400" dirty="0"/>
              <a:t>changes. These changes arise from changes in the air’s </a:t>
            </a:r>
            <a:r>
              <a:rPr lang="en-US" sz="1400" dirty="0" smtClean="0"/>
              <a:t>temperature and </a:t>
            </a:r>
            <a:r>
              <a:rPr lang="en-US" sz="1400" dirty="0"/>
              <a:t>its moisture content. The relationships between temperature, </a:t>
            </a:r>
            <a:r>
              <a:rPr lang="en-US" sz="1400" dirty="0" smtClean="0"/>
              <a:t>moisture content</a:t>
            </a:r>
            <a:r>
              <a:rPr lang="en-US" sz="1400" dirty="0"/>
              <a:t>, and energy are most </a:t>
            </a:r>
            <a:r>
              <a:rPr lang="en-US" sz="1400" dirty="0" smtClean="0"/>
              <a:t>easily understood </a:t>
            </a:r>
            <a:r>
              <a:rPr lang="en-US" sz="1400" dirty="0"/>
              <a:t>using a visual aid called </a:t>
            </a:r>
            <a:r>
              <a:rPr lang="en-US" sz="1400" dirty="0" smtClean="0"/>
              <a:t>the “</a:t>
            </a:r>
            <a:r>
              <a:rPr lang="en-US" sz="1400" b="1" dirty="0" smtClean="0"/>
              <a:t>psychrometric </a:t>
            </a:r>
            <a:r>
              <a:rPr lang="en-US" sz="1400" b="1" dirty="0"/>
              <a:t>chart</a:t>
            </a:r>
            <a:r>
              <a:rPr lang="en-US" sz="1400" dirty="0" smtClean="0"/>
              <a:t>.”</a:t>
            </a:r>
          </a:p>
          <a:p>
            <a:r>
              <a:rPr lang="en-US" sz="1400" b="1" dirty="0"/>
              <a:t>The psychrometric chart is an industry-standard tool that is used to </a:t>
            </a:r>
            <a:r>
              <a:rPr lang="en-US" sz="1400" b="1" dirty="0" smtClean="0"/>
              <a:t>visualize the </a:t>
            </a:r>
            <a:r>
              <a:rPr lang="en-US" sz="1400" b="1" dirty="0"/>
              <a:t>interrelationships between dry air, moisture and energy</a:t>
            </a:r>
            <a:r>
              <a:rPr lang="en-US" sz="1400" b="1" dirty="0" smtClean="0"/>
              <a:t>.</a:t>
            </a:r>
          </a:p>
          <a:p>
            <a:pPr algn="just"/>
            <a:r>
              <a:rPr lang="en-US" sz="1400" dirty="0"/>
              <a:t>If you are </a:t>
            </a:r>
            <a:r>
              <a:rPr lang="en-US" sz="1400" dirty="0" smtClean="0"/>
              <a:t>responsible for </a:t>
            </a:r>
            <a:r>
              <a:rPr lang="en-US" sz="1400" dirty="0"/>
              <a:t>the design or maintenance of any aspect of air conditioning in buildings, </a:t>
            </a:r>
            <a:r>
              <a:rPr lang="en-US" sz="1400" dirty="0" smtClean="0"/>
              <a:t>a clear and comfortable </a:t>
            </a:r>
            <a:r>
              <a:rPr lang="en-US" sz="1400" dirty="0"/>
              <a:t>understanding of the chart will make your job </a:t>
            </a:r>
            <a:r>
              <a:rPr lang="en-US" sz="1400" dirty="0" smtClean="0"/>
              <a:t>easier. Initially</a:t>
            </a:r>
            <a:r>
              <a:rPr lang="en-US" sz="1400" dirty="0"/>
              <a:t>, the chart can be intimidating, but as you work with it you </a:t>
            </a:r>
            <a:r>
              <a:rPr lang="en-US" sz="1400" dirty="0" smtClean="0"/>
              <a:t>will discover </a:t>
            </a:r>
            <a:r>
              <a:rPr lang="en-US" sz="1400" dirty="0"/>
              <a:t>that the relationships that it illustrates are relatively easy to </a:t>
            </a:r>
            <a:r>
              <a:rPr lang="en-US" sz="1400" dirty="0" smtClean="0"/>
              <a:t>understand. Once </a:t>
            </a:r>
            <a:r>
              <a:rPr lang="en-US" sz="1400" dirty="0"/>
              <a:t>you are comfortable with it, you will discover that it is a tool that can </a:t>
            </a:r>
            <a:r>
              <a:rPr lang="en-US" sz="1400" dirty="0" smtClean="0"/>
              <a:t>make it </a:t>
            </a:r>
            <a:r>
              <a:rPr lang="en-US" sz="1400" dirty="0"/>
              <a:t>easier to troubleshoot air-conditioning problems in buildings</a:t>
            </a:r>
            <a:r>
              <a:rPr lang="en-US" sz="1400" dirty="0" smtClean="0"/>
              <a:t>.</a:t>
            </a:r>
          </a:p>
          <a:p>
            <a:pPr algn="just"/>
            <a:r>
              <a:rPr lang="en-US" sz="1400" dirty="0"/>
              <a:t>The psychrometric chart is built upon two simple concepts.</a:t>
            </a:r>
          </a:p>
          <a:p>
            <a:pPr algn="just"/>
            <a:r>
              <a:rPr lang="en-US" sz="1400" dirty="0"/>
              <a:t>1. Indoor air is a mixture of dry air and water vapor.</a:t>
            </a:r>
          </a:p>
          <a:p>
            <a:pPr algn="just"/>
            <a:r>
              <a:rPr lang="en-US" sz="1400" dirty="0"/>
              <a:t>2. There is a specific amount of energy in the mixture at a specific </a:t>
            </a:r>
            <a:r>
              <a:rPr lang="en-US" sz="1400" dirty="0" smtClean="0"/>
              <a:t>temperature and </a:t>
            </a:r>
            <a:r>
              <a:rPr lang="en-US" sz="1400" dirty="0"/>
              <a:t>pressure</a:t>
            </a:r>
            <a:r>
              <a:rPr lang="en-US" sz="1400" dirty="0" smtClean="0"/>
              <a:t>.</a:t>
            </a:r>
          </a:p>
        </p:txBody>
      </p:sp>
      <p:sp>
        <p:nvSpPr>
          <p:cNvPr id="2" name="Rectangle 1"/>
          <p:cNvSpPr/>
          <p:nvPr/>
        </p:nvSpPr>
        <p:spPr>
          <a:xfrm>
            <a:off x="395536" y="4236929"/>
            <a:ext cx="8568952" cy="2031325"/>
          </a:xfrm>
          <a:prstGeom prst="rect">
            <a:avLst/>
          </a:prstGeom>
        </p:spPr>
        <p:txBody>
          <a:bodyPr wrap="square">
            <a:spAutoFit/>
          </a:bodyPr>
          <a:lstStyle/>
          <a:p>
            <a:pPr algn="just" rtl="1"/>
            <a:r>
              <a:rPr lang="ar-IQ" sz="1400" dirty="0"/>
              <a:t>العديد من عمليات تكييف الهواء تنطوي على الهواء الذي يشهد تغييرات في الطاقة. تنشأ هذه التغيرات من التغيرات في درجة حرارة الهواء ومحتوى الرطوبة. </a:t>
            </a:r>
            <a:r>
              <a:rPr lang="ar-IQ" sz="1400" dirty="0" smtClean="0"/>
              <a:t>فهم العلاقات </a:t>
            </a:r>
            <a:r>
              <a:rPr lang="ar-IQ" sz="1400" dirty="0"/>
              <a:t>بين درجة الحرارة، ومحتوى الرطوبة، والطاقة </a:t>
            </a:r>
            <a:r>
              <a:rPr lang="ar-IQ" sz="1400" dirty="0" smtClean="0"/>
              <a:t>يكون اسهل باستخدام مخطط يسمى بالـ"المخطط المصردي". و </a:t>
            </a:r>
            <a:r>
              <a:rPr lang="ar-IQ" sz="1400" dirty="0"/>
              <a:t>هو أداة قياسية </a:t>
            </a:r>
            <a:r>
              <a:rPr lang="ar-IQ" sz="1400" dirty="0" smtClean="0"/>
              <a:t>صناعية </a:t>
            </a:r>
            <a:r>
              <a:rPr lang="ar-IQ" sz="1400" dirty="0"/>
              <a:t>تستخدم لتصور العلاقات المتبادلة بين الهواء الجاف والرطوبة والطاقة</a:t>
            </a:r>
            <a:r>
              <a:rPr lang="ar-IQ" sz="1400" dirty="0" smtClean="0"/>
              <a:t>.</a:t>
            </a:r>
          </a:p>
          <a:p>
            <a:pPr algn="just" rtl="1"/>
            <a:r>
              <a:rPr lang="ar-IQ" sz="1400" dirty="0"/>
              <a:t>إذا كنت مسؤولا عن تصميم أو صيانة أي جانب من جوانب تكييف الهواء في المباني، </a:t>
            </a:r>
            <a:r>
              <a:rPr lang="ar-IQ" sz="1400" dirty="0" smtClean="0"/>
              <a:t>فإن فهمم المخطط سيجعل </a:t>
            </a:r>
            <a:r>
              <a:rPr lang="ar-IQ" sz="1400" dirty="0"/>
              <a:t>عملك أسهل. في البداية، يمكن أن يكون المخطط </a:t>
            </a:r>
            <a:r>
              <a:rPr lang="ar-IQ" sz="1400" dirty="0" smtClean="0"/>
              <a:t>معقدا، </a:t>
            </a:r>
            <a:r>
              <a:rPr lang="ar-IQ" sz="1400" dirty="0"/>
              <a:t>ولكن أثناء العمل معه ستكتشف أن العلاقات التي يوضحها سهلة الفهم نسبيا. بمجرد أن </a:t>
            </a:r>
            <a:r>
              <a:rPr lang="ar-IQ" sz="1400" dirty="0" smtClean="0"/>
              <a:t>تتمرس بالعمل مع المخطط، </a:t>
            </a:r>
            <a:r>
              <a:rPr lang="ar-IQ" sz="1400" dirty="0"/>
              <a:t>ستكتشف أنها أداة يمكن أن تسهل استكشاف مشكلات تكييف الهواء في المباني</a:t>
            </a:r>
            <a:r>
              <a:rPr lang="ar-IQ" sz="1400" dirty="0" smtClean="0"/>
              <a:t>.</a:t>
            </a:r>
          </a:p>
          <a:p>
            <a:pPr algn="just" rtl="1"/>
            <a:r>
              <a:rPr lang="ar-IQ" sz="1400" dirty="0"/>
              <a:t>تم بناء الرسم البياني النفسي على مفهومين بسيطين</a:t>
            </a:r>
            <a:r>
              <a:rPr lang="ar-IQ" sz="1400" dirty="0" smtClean="0"/>
              <a:t>.</a:t>
            </a:r>
          </a:p>
          <a:p>
            <a:pPr algn="just" rtl="1"/>
            <a:r>
              <a:rPr lang="ar-IQ" sz="1400" dirty="0" smtClean="0"/>
              <a:t> </a:t>
            </a:r>
            <a:r>
              <a:rPr lang="ar-IQ" sz="1400" dirty="0"/>
              <a:t>1. الهواء الداخلي هو خليط من الهواء الجاف وبخار الماء. </a:t>
            </a:r>
            <a:endParaRPr lang="ar-IQ" sz="1400" dirty="0" smtClean="0"/>
          </a:p>
          <a:p>
            <a:pPr algn="just" rtl="1"/>
            <a:r>
              <a:rPr lang="ar-IQ" sz="1400" dirty="0" smtClean="0"/>
              <a:t>2</a:t>
            </a:r>
            <a:r>
              <a:rPr lang="ar-IQ" sz="1400" dirty="0"/>
              <a:t>. هناك كمية محددة من الطاقة في الخليط في درجة حرارة وضغط محددة.</a:t>
            </a:r>
            <a:endParaRPr lang="en-US" sz="1400" dirty="0"/>
          </a:p>
        </p:txBody>
      </p:sp>
    </p:spTree>
    <p:extLst>
      <p:ext uri="{BB962C8B-B14F-4D97-AF65-F5344CB8AC3E}">
        <p14:creationId xmlns:p14="http://schemas.microsoft.com/office/powerpoint/2010/main" val="3981048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4" name="Rectangle 3"/>
          <p:cNvSpPr/>
          <p:nvPr/>
        </p:nvSpPr>
        <p:spPr>
          <a:xfrm>
            <a:off x="214282" y="1412776"/>
            <a:ext cx="8643998" cy="5478423"/>
          </a:xfrm>
          <a:prstGeom prst="rect">
            <a:avLst/>
          </a:prstGeom>
        </p:spPr>
        <p:txBody>
          <a:bodyPr wrap="square">
            <a:spAutoFit/>
          </a:bodyPr>
          <a:lstStyle/>
          <a:p>
            <a:pPr algn="justLow"/>
            <a:r>
              <a:rPr lang="en-US" sz="1400" dirty="0"/>
              <a:t>The air we live in is a mixture of both dry air and </a:t>
            </a:r>
            <a:r>
              <a:rPr lang="en-US" sz="1400" b="1" dirty="0"/>
              <a:t>water vapor</a:t>
            </a:r>
            <a:r>
              <a:rPr lang="en-US" sz="1400" dirty="0"/>
              <a:t>. Both are invisible gases. The water vapor in air is also called </a:t>
            </a:r>
            <a:r>
              <a:rPr lang="en-US" sz="1400" b="1" dirty="0"/>
              <a:t>moisture </a:t>
            </a:r>
            <a:r>
              <a:rPr lang="en-US" sz="1400" dirty="0"/>
              <a:t>or </a:t>
            </a:r>
            <a:r>
              <a:rPr lang="en-US" sz="1400" b="1" dirty="0"/>
              <a:t>humidity</a:t>
            </a:r>
            <a:r>
              <a:rPr lang="en-US" sz="1400" dirty="0"/>
              <a:t>. The quantity of water vapor in air is expressed as “</a:t>
            </a:r>
            <a:r>
              <a:rPr lang="en-US" sz="1400" b="1" dirty="0"/>
              <a:t>g of water vapor per kg of air</a:t>
            </a:r>
            <a:r>
              <a:rPr lang="en-US" sz="1400" dirty="0"/>
              <a:t>.” This ratio is called the “humidity ratio,” abbreviation </a:t>
            </a:r>
            <a:r>
              <a:rPr lang="en-US" sz="1400" b="1" dirty="0"/>
              <a:t>W</a:t>
            </a:r>
            <a:r>
              <a:rPr lang="en-US" sz="1400" dirty="0"/>
              <a:t> and the units are </a:t>
            </a:r>
            <a:r>
              <a:rPr lang="en-US" sz="1400" dirty="0" smtClean="0"/>
              <a:t>g </a:t>
            </a:r>
            <a:r>
              <a:rPr lang="en-US" sz="1400" dirty="0"/>
              <a:t>of water/kg of dry air, </a:t>
            </a:r>
            <a:r>
              <a:rPr lang="en-US" sz="1400" b="1" dirty="0" err="1"/>
              <a:t>g</a:t>
            </a:r>
            <a:r>
              <a:rPr lang="en-US" sz="1100" b="1" dirty="0" err="1"/>
              <a:t>w</a:t>
            </a:r>
            <a:r>
              <a:rPr lang="en-US" sz="1400" dirty="0"/>
              <a:t>/</a:t>
            </a:r>
            <a:r>
              <a:rPr lang="en-US" sz="1400" b="1" dirty="0" err="1"/>
              <a:t>kg</a:t>
            </a:r>
            <a:r>
              <a:rPr lang="en-US" sz="1100" b="1" dirty="0" err="1"/>
              <a:t>da</a:t>
            </a:r>
            <a:r>
              <a:rPr lang="en-US" sz="1400" dirty="0"/>
              <a:t>, often abbreviated to g/kg. The exact properties of moist air vary with pressure. Because pressure reduces as altitude increases, the properties of moist air change with altitude. Typically, psychrometric charts are  printed based on standard pressure at sea level. For the rest of this course we will consider pressure as constant.</a:t>
            </a:r>
          </a:p>
          <a:p>
            <a:pPr algn="just"/>
            <a:endParaRPr lang="en-US" sz="1400" dirty="0"/>
          </a:p>
          <a:p>
            <a:pPr algn="just"/>
            <a:r>
              <a:rPr lang="en-US" sz="1400" dirty="0"/>
              <a:t>To understand the relationship between water vapor, air and temperature, we will consider two conditions:</a:t>
            </a:r>
          </a:p>
          <a:p>
            <a:pPr algn="just"/>
            <a:r>
              <a:rPr lang="en-US" sz="1400" b="1" dirty="0"/>
              <a:t>First Condition</a:t>
            </a:r>
            <a:r>
              <a:rPr lang="en-US" sz="1400" dirty="0"/>
              <a:t>: The temperature is constant, but the quantity of water vapor is increasing. If the temperature remains constant, then, as the quantity of water vapor in the air increases, the humidity increases. However, at every temperature point, there is a maximum amount of water vapor that can co-exist with the air. </a:t>
            </a:r>
            <a:endParaRPr lang="en-US" sz="1400" dirty="0" smtClean="0"/>
          </a:p>
          <a:p>
            <a:r>
              <a:rPr lang="en-US" sz="1400" dirty="0"/>
              <a:t>The point at which this maximum is reached is called the </a:t>
            </a:r>
            <a:r>
              <a:rPr lang="en-US" sz="1400" b="1" dirty="0"/>
              <a:t>saturation point</a:t>
            </a:r>
            <a:r>
              <a:rPr lang="en-US" sz="1400" dirty="0"/>
              <a:t>. If more water vapor is added after the saturation point is reached, then an equal amount of water vapor condenses, and takes the form of either water droplets or ice crystals</a:t>
            </a:r>
            <a:r>
              <a:rPr lang="en-US" sz="1400" dirty="0" smtClean="0"/>
              <a:t>.</a:t>
            </a:r>
          </a:p>
          <a:p>
            <a:endParaRPr lang="en-US" sz="1400" dirty="0"/>
          </a:p>
          <a:p>
            <a:r>
              <a:rPr lang="en-US" sz="1400" dirty="0"/>
              <a:t>Outdoors, we see water droplets in the air as fog, clouds or rain and we see ice crystals in the air as snow or hail. The psychrometric chart only considers the conditions up to the saturation point; therefore, it only considers the effects of water in the vapor phase, and does not deal with water droplets or ice crystals.</a:t>
            </a:r>
          </a:p>
          <a:p>
            <a:pPr algn="just"/>
            <a:r>
              <a:rPr lang="en-US" sz="1400" b="1" dirty="0"/>
              <a:t>Second Condition</a:t>
            </a:r>
            <a:r>
              <a:rPr lang="en-US" sz="1400" dirty="0"/>
              <a:t>: The temperature is dropping, but the quantity of water vapor is constant. If the air is cooled sufficiently, it reaches the </a:t>
            </a:r>
            <a:r>
              <a:rPr lang="en-US" sz="1400" b="1" dirty="0"/>
              <a:t>saturation line</a:t>
            </a:r>
            <a:r>
              <a:rPr lang="en-US" sz="1400" dirty="0"/>
              <a:t>. If it is cooled even more, moisture will condense out and dew forms. For example, if a cold canned drink is taken out of the refrigerator and left for a few minutes, the container gets damp. This is because the moist air is in contact with the chilled container. The container cools the air that it contacts to a temperature that is below saturation, and dew forms. This temperature, at which the air starts to produce condensation, is called the </a:t>
            </a:r>
            <a:r>
              <a:rPr lang="en-US" sz="1400" b="1" dirty="0"/>
              <a:t>dew point temperature</a:t>
            </a:r>
            <a:r>
              <a:rPr lang="en-US" sz="1400" dirty="0"/>
              <a:t>.</a:t>
            </a:r>
            <a:endParaRPr lang="en-US" sz="1400" b="1" dirty="0"/>
          </a:p>
          <a:p>
            <a:pPr algn="just"/>
            <a:endParaRPr lang="en-US" sz="1400" b="1" dirty="0"/>
          </a:p>
        </p:txBody>
      </p:sp>
    </p:spTree>
    <p:extLst>
      <p:ext uri="{BB962C8B-B14F-4D97-AF65-F5344CB8AC3E}">
        <p14:creationId xmlns:p14="http://schemas.microsoft.com/office/powerpoint/2010/main" val="1531331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428605"/>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4" name="Rectangle 3"/>
          <p:cNvSpPr/>
          <p:nvPr/>
        </p:nvSpPr>
        <p:spPr>
          <a:xfrm>
            <a:off x="214282" y="1412776"/>
            <a:ext cx="8643998" cy="3970318"/>
          </a:xfrm>
          <a:prstGeom prst="rect">
            <a:avLst/>
          </a:prstGeom>
        </p:spPr>
        <p:txBody>
          <a:bodyPr wrap="square">
            <a:spAutoFit/>
          </a:bodyPr>
          <a:lstStyle/>
          <a:p>
            <a:pPr algn="justLow" rtl="1"/>
            <a:r>
              <a:rPr lang="ar-IQ" sz="1400" dirty="0"/>
              <a:t>الهواء الذي نعيش فيه هو مزيج من الهواء الجاف وبخار الماء. كلاهما غازات غير مرئية. ويسمى بخار الماء في الهواء أيضا </a:t>
            </a:r>
            <a:r>
              <a:rPr lang="ar-IQ" sz="1400" dirty="0" smtClean="0"/>
              <a:t>بالرطوبة. </a:t>
            </a:r>
            <a:r>
              <a:rPr lang="ar-IQ" sz="1400" dirty="0"/>
              <a:t>يتم التعبير عن كمية بخار الماء في الهواء على أنها </a:t>
            </a:r>
            <a:r>
              <a:rPr lang="ar-IQ" sz="1400" dirty="0" smtClean="0"/>
              <a:t>«غرام </a:t>
            </a:r>
            <a:r>
              <a:rPr lang="ar-IQ" sz="1400" dirty="0"/>
              <a:t>من بخار الماء لكل كيلوغرام من الهواء". وتسمى هذه النسبة </a:t>
            </a:r>
            <a:r>
              <a:rPr lang="ar-IQ" sz="1400" dirty="0" smtClean="0"/>
              <a:t>بـ «الرطوبة النسبية </a:t>
            </a:r>
            <a:r>
              <a:rPr lang="en-US" sz="1400" dirty="0" smtClean="0"/>
              <a:t>W</a:t>
            </a:r>
            <a:r>
              <a:rPr lang="ar-IQ" sz="1400" dirty="0" smtClean="0"/>
              <a:t> "، والوحدات </a:t>
            </a:r>
            <a:r>
              <a:rPr lang="ar-IQ" sz="1400" dirty="0"/>
              <a:t>هي </a:t>
            </a:r>
            <a:r>
              <a:rPr lang="ar-IQ" sz="1400" dirty="0" smtClean="0"/>
              <a:t>غرام </a:t>
            </a:r>
            <a:r>
              <a:rPr lang="ar-IQ" sz="1400" dirty="0"/>
              <a:t>من الماء / </a:t>
            </a:r>
            <a:r>
              <a:rPr lang="ar-IQ" sz="1400" dirty="0" smtClean="0"/>
              <a:t>كغم </a:t>
            </a:r>
            <a:r>
              <a:rPr lang="ar-IQ" sz="1400" dirty="0"/>
              <a:t>من الهواء الجاف، </a:t>
            </a:r>
            <a:r>
              <a:rPr lang="en-US" sz="1400" dirty="0" err="1" smtClean="0"/>
              <a:t>g</a:t>
            </a:r>
            <a:r>
              <a:rPr lang="en-US" sz="1050" dirty="0" err="1" smtClean="0"/>
              <a:t>w</a:t>
            </a:r>
            <a:r>
              <a:rPr lang="en-US" sz="1400" dirty="0" smtClean="0"/>
              <a:t>/</a:t>
            </a:r>
            <a:r>
              <a:rPr lang="en-US" sz="1400" dirty="0" err="1" smtClean="0"/>
              <a:t>kg</a:t>
            </a:r>
            <a:r>
              <a:rPr lang="en-US" sz="1050" dirty="0" err="1" smtClean="0"/>
              <a:t>da</a:t>
            </a:r>
            <a:r>
              <a:rPr lang="en-US" sz="1400" dirty="0"/>
              <a:t>، </a:t>
            </a:r>
            <a:r>
              <a:rPr lang="ar-IQ" sz="1400" dirty="0"/>
              <a:t>وغالبا ما يختصر إلى </a:t>
            </a:r>
            <a:r>
              <a:rPr lang="ar-IQ" sz="1400" dirty="0" smtClean="0"/>
              <a:t>غم </a:t>
            </a:r>
            <a:r>
              <a:rPr lang="ar-IQ" sz="1400" dirty="0"/>
              <a:t>/ </a:t>
            </a:r>
            <a:r>
              <a:rPr lang="ar-IQ" sz="1400" dirty="0" smtClean="0"/>
              <a:t>كغم</a:t>
            </a:r>
            <a:r>
              <a:rPr lang="ar-IQ" sz="1400" dirty="0"/>
              <a:t>. تختلف الخصائص الدقيقة للهواء الرطب مع الضغط. نظرا </a:t>
            </a:r>
            <a:r>
              <a:rPr lang="ar-IQ" sz="1400" dirty="0" smtClean="0"/>
              <a:t>لتغير </a:t>
            </a:r>
            <a:r>
              <a:rPr lang="ar-IQ" sz="1400" dirty="0"/>
              <a:t>الضغط مع زيادة </a:t>
            </a:r>
            <a:r>
              <a:rPr lang="ar-IQ" sz="1400" dirty="0" smtClean="0"/>
              <a:t>الارتفاع عن سطح البحر </a:t>
            </a:r>
            <a:r>
              <a:rPr lang="ar-IQ" sz="1400" dirty="0"/>
              <a:t>، تتغير خصائص الهواء الرطب مع الارتفاع. عادة، تتم طباعة المخططات </a:t>
            </a:r>
            <a:r>
              <a:rPr lang="ar-IQ" sz="1400" dirty="0" smtClean="0"/>
              <a:t>المصردية على </a:t>
            </a:r>
            <a:r>
              <a:rPr lang="ar-IQ" sz="1400" dirty="0"/>
              <a:t>أساس الضغط القياسي على مستوى سطح البحر. لبقية </a:t>
            </a:r>
            <a:r>
              <a:rPr lang="ar-IQ" sz="1400" dirty="0" smtClean="0"/>
              <a:t>هذا الفصل الدراسي,  </a:t>
            </a:r>
            <a:r>
              <a:rPr lang="ar-IQ" sz="1400" dirty="0"/>
              <a:t>سوف نعتبر الضغط ثابتا.</a:t>
            </a:r>
            <a:endParaRPr lang="en-US" sz="1400" dirty="0"/>
          </a:p>
          <a:p>
            <a:pPr algn="justLow" rtl="1"/>
            <a:r>
              <a:rPr lang="ar-IQ" sz="1400" dirty="0"/>
              <a:t>لفهم العلاقة بين بخار الماء والهواء ودرجة الحرارة ، </a:t>
            </a:r>
            <a:r>
              <a:rPr lang="ar-IQ" sz="1400" dirty="0" smtClean="0"/>
              <a:t>سنفترض حالتين: </a:t>
            </a:r>
          </a:p>
          <a:p>
            <a:pPr algn="justLow" rtl="1"/>
            <a:endParaRPr lang="ar-IQ" sz="1400" dirty="0" smtClean="0"/>
          </a:p>
          <a:p>
            <a:pPr algn="justLow" rtl="1"/>
            <a:r>
              <a:rPr lang="ar-IQ" sz="1400" dirty="0" smtClean="0"/>
              <a:t>الحالة </a:t>
            </a:r>
            <a:r>
              <a:rPr lang="ar-IQ" sz="1400" dirty="0"/>
              <a:t>الأولى: درجة الحرارة ثابتة ، ولكن كمية بخار الماء آخذة في الازدياد. إذا كانت درجة الحرارة </a:t>
            </a:r>
            <a:r>
              <a:rPr lang="ar-IQ" sz="1400" dirty="0" smtClean="0"/>
              <a:t>ثابتة، فان الرطوبة النسبية تزداد بارتفاع كمية </a:t>
            </a:r>
            <a:r>
              <a:rPr lang="ar-IQ" sz="1400" dirty="0"/>
              <a:t>بخار الماء في </a:t>
            </a:r>
            <a:r>
              <a:rPr lang="ar-IQ" sz="1400" dirty="0" smtClean="0"/>
              <a:t>الهواء. </a:t>
            </a:r>
            <a:r>
              <a:rPr lang="ar-IQ" sz="1400" dirty="0"/>
              <a:t>ومع ذلك، </a:t>
            </a:r>
            <a:r>
              <a:rPr lang="ar-IQ" sz="1400" dirty="0" smtClean="0"/>
              <a:t>فانه لكل درجة </a:t>
            </a:r>
            <a:r>
              <a:rPr lang="ar-IQ" sz="1400" dirty="0"/>
              <a:t>حرارة، هناك كمية قصوى من بخار الماء التي يمكن أن تتعايش مع الهواء.  وتسمى النقطة التي يتم فيها الوصول إلى هذا الحد الأقصى </a:t>
            </a:r>
            <a:r>
              <a:rPr lang="ar-IQ" sz="1400" b="1" dirty="0"/>
              <a:t>نقطة التشبع</a:t>
            </a:r>
            <a:r>
              <a:rPr lang="ar-IQ" sz="1400" dirty="0"/>
              <a:t>. إذا تمت إضافة المزيد من بخار الماء بعد الوصول إلى نقطة التشبع ، فإن كمية متساوية من بخار الماء تتكثف ، وتتخذ شكل قطرات الماء أو بلورات الثلج.</a:t>
            </a:r>
            <a:endParaRPr lang="en-US" sz="1400" dirty="0"/>
          </a:p>
          <a:p>
            <a:pPr algn="justLow" rtl="1"/>
            <a:r>
              <a:rPr lang="ar-IQ" sz="1400" dirty="0"/>
              <a:t>في الهواء الطلق، نرى قطرات الماء في الهواء كضباب أو سحب أو مطر ونرى بلورات الجليد في الهواء كثلج أو برد. لا يأخذ المخطط </a:t>
            </a:r>
            <a:r>
              <a:rPr lang="ar-IQ" sz="1400" dirty="0" smtClean="0"/>
              <a:t>في </a:t>
            </a:r>
            <a:r>
              <a:rPr lang="ar-IQ" sz="1400" dirty="0"/>
              <a:t>الاعتبار الظروف </a:t>
            </a:r>
            <a:r>
              <a:rPr lang="ar-IQ" sz="1400" dirty="0" smtClean="0"/>
              <a:t>الخارجة عن </a:t>
            </a:r>
            <a:r>
              <a:rPr lang="ar-IQ" sz="1400" dirty="0"/>
              <a:t>نقطة التشبع؛ لذلك ، فإنه لا ينظر إلا في آثار الماء في مرحلة البخار ، ولا يتعامل مع قطرات الماء أو بلورات الثلج</a:t>
            </a:r>
            <a:r>
              <a:rPr lang="ar-IQ" sz="1400" dirty="0" smtClean="0"/>
              <a:t>.</a:t>
            </a:r>
          </a:p>
          <a:p>
            <a:pPr algn="justLow" rtl="1"/>
            <a:endParaRPr lang="ar-IQ" sz="1400" dirty="0" smtClean="0"/>
          </a:p>
          <a:p>
            <a:pPr algn="justLow" rtl="1"/>
            <a:r>
              <a:rPr lang="ar-IQ" sz="1400" dirty="0" smtClean="0"/>
              <a:t>الحالة الثانية: </a:t>
            </a:r>
            <a:r>
              <a:rPr lang="ar-IQ" sz="1400" dirty="0"/>
              <a:t>تنخفض درجة الحرارة ، ولكن كمية بخار الماء ثابتة. إذا تم تبريد الهواء بما فيه الكفاية، فإنه يصل إلى خط التشبع. إذا تم تبريده أكثر من ذلك ، فإن الرطوبة سوف تتكثف </a:t>
            </a:r>
            <a:r>
              <a:rPr lang="ar-IQ" sz="1400" dirty="0" smtClean="0"/>
              <a:t>ويتكون </a:t>
            </a:r>
            <a:r>
              <a:rPr lang="ar-IQ" sz="1400" dirty="0"/>
              <a:t>الندى. على سبيل المثال، إذا تم إخراج مشروب بارد معلب من الثلاجة وترك لبضع دقائق، تصبح </a:t>
            </a:r>
            <a:r>
              <a:rPr lang="ar-IQ" sz="1400" dirty="0" smtClean="0"/>
              <a:t>العلبة </a:t>
            </a:r>
            <a:r>
              <a:rPr lang="ar-IQ" sz="1400" dirty="0"/>
              <a:t>رطبة. وذلك لأن الهواء الرطب هو في اتصال مع الحاوية المبردة. تقوم الحاوية بتبريد الهواء الذي تتصل به إلى درجة حرارة أقل من التشبع ، </a:t>
            </a:r>
            <a:r>
              <a:rPr lang="ar-IQ" sz="1400" dirty="0" smtClean="0"/>
              <a:t>ويتشكل </a:t>
            </a:r>
            <a:r>
              <a:rPr lang="ar-IQ" sz="1400" dirty="0"/>
              <a:t>الندى. وتسمى درجة الحرارة هذه، التي يبدأ فيها الهواء في إنتاج التكثيف، درجة حرارة نقطة الندى.</a:t>
            </a:r>
            <a:endParaRPr lang="en-US" sz="1400" dirty="0"/>
          </a:p>
        </p:txBody>
      </p:sp>
    </p:spTree>
    <p:extLst>
      <p:ext uri="{BB962C8B-B14F-4D97-AF65-F5344CB8AC3E}">
        <p14:creationId xmlns:p14="http://schemas.microsoft.com/office/powerpoint/2010/main" val="1602806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4554" y="188640"/>
            <a:ext cx="8643998" cy="8463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rtl="1"/>
            <a:r>
              <a:rPr lang="en-US" sz="2400" dirty="0" smtClean="0">
                <a:latin typeface="Arial Black" pitchFamily="34" charset="0"/>
                <a:cs typeface="(AH) Manal Black" pitchFamily="2" charset="-78"/>
              </a:rPr>
              <a:t>Introducing</a:t>
            </a:r>
            <a:r>
              <a:rPr lang="en-US" sz="2500" dirty="0" smtClean="0"/>
              <a:t> </a:t>
            </a:r>
            <a:r>
              <a:rPr lang="en-US" sz="2400" dirty="0">
                <a:latin typeface="Arial Black" pitchFamily="34" charset="0"/>
                <a:cs typeface="(AH) Manal Black" pitchFamily="2" charset="-78"/>
              </a:rPr>
              <a:t>the</a:t>
            </a:r>
            <a:r>
              <a:rPr lang="en-US" sz="2400" b="1" dirty="0" smtClean="0"/>
              <a:t> </a:t>
            </a:r>
            <a:r>
              <a:rPr lang="en-US" sz="2400" dirty="0">
                <a:latin typeface="Arial Black" pitchFamily="34" charset="0"/>
                <a:cs typeface="(AH) Manal Black" pitchFamily="2" charset="-78"/>
              </a:rPr>
              <a:t>Psychrometric</a:t>
            </a:r>
            <a:r>
              <a:rPr lang="en-US" sz="2400" b="1" dirty="0"/>
              <a:t> </a:t>
            </a:r>
            <a:r>
              <a:rPr lang="en-US" sz="2400" dirty="0" smtClean="0">
                <a:latin typeface="Arial Black" pitchFamily="34" charset="0"/>
                <a:cs typeface="(AH) Manal Black" pitchFamily="2" charset="-78"/>
              </a:rPr>
              <a:t>Chart</a:t>
            </a:r>
          </a:p>
          <a:p>
            <a:pPr rtl="1"/>
            <a:r>
              <a:rPr lang="en-US" sz="2400" dirty="0"/>
              <a:t>Indoor air is a mixture of dry air and water vapor</a:t>
            </a:r>
            <a:r>
              <a:rPr lang="en-US" sz="2400" dirty="0" smtClean="0"/>
              <a:t>.</a:t>
            </a:r>
            <a:endParaRPr lang="en-US" sz="2400" dirty="0"/>
          </a:p>
        </p:txBody>
      </p:sp>
      <p:sp>
        <p:nvSpPr>
          <p:cNvPr id="3" name="Rectangle 2"/>
          <p:cNvSpPr/>
          <p:nvPr/>
        </p:nvSpPr>
        <p:spPr>
          <a:xfrm>
            <a:off x="214250" y="1052736"/>
            <a:ext cx="8643998" cy="2893100"/>
          </a:xfrm>
          <a:prstGeom prst="rect">
            <a:avLst/>
          </a:prstGeom>
        </p:spPr>
        <p:txBody>
          <a:bodyPr wrap="square">
            <a:spAutoFit/>
          </a:bodyPr>
          <a:lstStyle/>
          <a:p>
            <a:r>
              <a:rPr lang="en-US" sz="1400" b="1" dirty="0">
                <a:solidFill>
                  <a:srgbClr val="231F20"/>
                </a:solidFill>
              </a:rPr>
              <a:t>Relative Humidity</a:t>
            </a:r>
          </a:p>
          <a:p>
            <a:pPr algn="just"/>
            <a:r>
              <a:rPr lang="en-US" sz="1400" i="1" dirty="0">
                <a:solidFill>
                  <a:srgbClr val="231F20"/>
                </a:solidFill>
              </a:rPr>
              <a:t>Figure </a:t>
            </a:r>
            <a:r>
              <a:rPr lang="en-US" sz="1400" i="1" dirty="0" smtClean="0">
                <a:solidFill>
                  <a:srgbClr val="231F20"/>
                </a:solidFill>
              </a:rPr>
              <a:t>1 </a:t>
            </a:r>
            <a:r>
              <a:rPr lang="en-US" sz="1400" dirty="0">
                <a:solidFill>
                  <a:srgbClr val="231F20"/>
                </a:solidFill>
              </a:rPr>
              <a:t>is a plot of the maximum quantity of water vapor per </a:t>
            </a:r>
            <a:r>
              <a:rPr lang="en-US" sz="1400" dirty="0" smtClean="0">
                <a:solidFill>
                  <a:srgbClr val="231F20"/>
                </a:solidFill>
              </a:rPr>
              <a:t>kg </a:t>
            </a:r>
            <a:r>
              <a:rPr lang="en-US" sz="1400" dirty="0">
                <a:solidFill>
                  <a:srgbClr val="231F20"/>
                </a:solidFill>
              </a:rPr>
              <a:t>of </a:t>
            </a:r>
            <a:r>
              <a:rPr lang="en-US" sz="1400" dirty="0" smtClean="0">
                <a:solidFill>
                  <a:srgbClr val="231F20"/>
                </a:solidFill>
              </a:rPr>
              <a:t>air against </a:t>
            </a:r>
            <a:r>
              <a:rPr lang="en-US" sz="1400" dirty="0">
                <a:solidFill>
                  <a:srgbClr val="231F20"/>
                </a:solidFill>
              </a:rPr>
              <a:t>air temperature. The X-axis is temperature. The Y-axis is the </a:t>
            </a:r>
            <a:r>
              <a:rPr lang="en-US" sz="1400" dirty="0" smtClean="0">
                <a:solidFill>
                  <a:srgbClr val="231F20"/>
                </a:solidFill>
              </a:rPr>
              <a:t>proportion of </a:t>
            </a:r>
            <a:r>
              <a:rPr lang="en-US" sz="1400" dirty="0">
                <a:solidFill>
                  <a:srgbClr val="231F20"/>
                </a:solidFill>
              </a:rPr>
              <a:t>water vapor to dry air, measured in pounds of water vapor per </a:t>
            </a:r>
            <a:r>
              <a:rPr lang="en-US" sz="1400" dirty="0" smtClean="0">
                <a:solidFill>
                  <a:srgbClr val="231F20"/>
                </a:solidFill>
              </a:rPr>
              <a:t>pound of </a:t>
            </a:r>
            <a:r>
              <a:rPr lang="en-US" sz="1400" dirty="0">
                <a:solidFill>
                  <a:srgbClr val="231F20"/>
                </a:solidFill>
              </a:rPr>
              <a:t>dry air. The curved “maximum water vapor line” is called the “</a:t>
            </a:r>
            <a:r>
              <a:rPr lang="en-US" sz="1400" dirty="0" smtClean="0">
                <a:solidFill>
                  <a:srgbClr val="231F20"/>
                </a:solidFill>
              </a:rPr>
              <a:t>saturation line</a:t>
            </a:r>
            <a:r>
              <a:rPr lang="en-US" sz="1400" dirty="0">
                <a:solidFill>
                  <a:srgbClr val="231F20"/>
                </a:solidFill>
              </a:rPr>
              <a:t>.” It is also known as </a:t>
            </a:r>
            <a:r>
              <a:rPr lang="en-US" sz="1400" b="1" dirty="0">
                <a:solidFill>
                  <a:srgbClr val="231F20"/>
                </a:solidFill>
              </a:rPr>
              <a:t>100% relative humidity</a:t>
            </a:r>
            <a:r>
              <a:rPr lang="en-US" sz="1400" dirty="0">
                <a:solidFill>
                  <a:srgbClr val="231F20"/>
                </a:solidFill>
              </a:rPr>
              <a:t>, abbreviated to </a:t>
            </a:r>
            <a:r>
              <a:rPr lang="en-US" sz="1400" b="1" dirty="0">
                <a:solidFill>
                  <a:srgbClr val="231F20"/>
                </a:solidFill>
              </a:rPr>
              <a:t>100% </a:t>
            </a:r>
            <a:r>
              <a:rPr lang="en-US" sz="1400" b="1" dirty="0" err="1">
                <a:solidFill>
                  <a:srgbClr val="231F20"/>
                </a:solidFill>
              </a:rPr>
              <a:t>rh</a:t>
            </a:r>
            <a:r>
              <a:rPr lang="en-US" sz="1400" dirty="0">
                <a:solidFill>
                  <a:srgbClr val="231F20"/>
                </a:solidFill>
              </a:rPr>
              <a:t>.</a:t>
            </a:r>
          </a:p>
          <a:p>
            <a:pPr algn="just"/>
            <a:r>
              <a:rPr lang="en-US" sz="1400" dirty="0">
                <a:solidFill>
                  <a:srgbClr val="231F20"/>
                </a:solidFill>
              </a:rPr>
              <a:t>At any point on the saturation line, the air has 100% of the water vapor </a:t>
            </a:r>
            <a:r>
              <a:rPr lang="en-US" sz="1400" dirty="0" smtClean="0">
                <a:solidFill>
                  <a:srgbClr val="231F20"/>
                </a:solidFill>
              </a:rPr>
              <a:t>per pound </a:t>
            </a:r>
            <a:r>
              <a:rPr lang="en-US" sz="1400" dirty="0">
                <a:solidFill>
                  <a:srgbClr val="231F20"/>
                </a:solidFill>
              </a:rPr>
              <a:t>of air that can coexist with dry air at that </a:t>
            </a:r>
            <a:r>
              <a:rPr lang="en-US" sz="1400" dirty="0" smtClean="0">
                <a:solidFill>
                  <a:srgbClr val="231F20"/>
                </a:solidFill>
              </a:rPr>
              <a:t>temperature. When </a:t>
            </a:r>
            <a:r>
              <a:rPr lang="en-US" sz="1400" dirty="0">
                <a:solidFill>
                  <a:srgbClr val="231F20"/>
                </a:solidFill>
              </a:rPr>
              <a:t>the same volume of air contains only half the weight of water vapor </a:t>
            </a:r>
            <a:r>
              <a:rPr lang="en-US" sz="1400" dirty="0" smtClean="0">
                <a:solidFill>
                  <a:srgbClr val="231F20"/>
                </a:solidFill>
              </a:rPr>
              <a:t>that it </a:t>
            </a:r>
            <a:r>
              <a:rPr lang="en-US" sz="1400" dirty="0">
                <a:solidFill>
                  <a:srgbClr val="231F20"/>
                </a:solidFill>
              </a:rPr>
              <a:t>has the capacity to hold at that temperature, we call it </a:t>
            </a:r>
            <a:r>
              <a:rPr lang="en-US" sz="1400" b="1" dirty="0">
                <a:solidFill>
                  <a:srgbClr val="231F20"/>
                </a:solidFill>
              </a:rPr>
              <a:t>50% relative </a:t>
            </a:r>
            <a:r>
              <a:rPr lang="en-US" sz="1400" b="1" dirty="0" smtClean="0">
                <a:solidFill>
                  <a:srgbClr val="231F20"/>
                </a:solidFill>
              </a:rPr>
              <a:t>humidity </a:t>
            </a:r>
            <a:r>
              <a:rPr lang="en-US" sz="1400" dirty="0" smtClean="0">
                <a:solidFill>
                  <a:srgbClr val="231F20"/>
                </a:solidFill>
              </a:rPr>
              <a:t>or </a:t>
            </a:r>
            <a:r>
              <a:rPr lang="en-US" sz="1400" b="1" dirty="0">
                <a:solidFill>
                  <a:srgbClr val="231F20"/>
                </a:solidFill>
              </a:rPr>
              <a:t>50% </a:t>
            </a:r>
            <a:r>
              <a:rPr lang="en-US" sz="1400" b="1" dirty="0" err="1">
                <a:solidFill>
                  <a:srgbClr val="231F20"/>
                </a:solidFill>
              </a:rPr>
              <a:t>rh</a:t>
            </a:r>
            <a:r>
              <a:rPr lang="en-US" sz="1400" dirty="0">
                <a:solidFill>
                  <a:srgbClr val="231F20"/>
                </a:solidFill>
              </a:rPr>
              <a:t>. This </a:t>
            </a:r>
            <a:r>
              <a:rPr lang="en-US" sz="1400" dirty="0" smtClean="0">
                <a:solidFill>
                  <a:srgbClr val="231F20"/>
                </a:solidFill>
              </a:rPr>
              <a:t>is shown </a:t>
            </a:r>
            <a:r>
              <a:rPr lang="en-US" sz="1400" dirty="0">
                <a:solidFill>
                  <a:srgbClr val="231F20"/>
                </a:solidFill>
              </a:rPr>
              <a:t>in </a:t>
            </a:r>
            <a:r>
              <a:rPr lang="en-US" sz="1400" i="1" dirty="0">
                <a:solidFill>
                  <a:srgbClr val="231F20"/>
                </a:solidFill>
              </a:rPr>
              <a:t>Figure </a:t>
            </a:r>
            <a:r>
              <a:rPr lang="en-US" sz="1400" i="1" dirty="0" smtClean="0">
                <a:solidFill>
                  <a:srgbClr val="231F20"/>
                </a:solidFill>
              </a:rPr>
              <a:t>2 </a:t>
            </a:r>
            <a:r>
              <a:rPr lang="en-US" sz="1400" dirty="0" smtClean="0">
                <a:solidFill>
                  <a:srgbClr val="231F20"/>
                </a:solidFill>
              </a:rPr>
              <a:t> </a:t>
            </a:r>
            <a:r>
              <a:rPr lang="en-US" sz="1400" dirty="0">
                <a:solidFill>
                  <a:srgbClr val="231F20"/>
                </a:solidFill>
              </a:rPr>
              <a:t>Air at any point on the 50% </a:t>
            </a:r>
            <a:r>
              <a:rPr lang="en-US" sz="1400" dirty="0" err="1">
                <a:solidFill>
                  <a:srgbClr val="231F20"/>
                </a:solidFill>
              </a:rPr>
              <a:t>rh</a:t>
            </a:r>
            <a:r>
              <a:rPr lang="en-US" sz="1400" dirty="0">
                <a:solidFill>
                  <a:srgbClr val="231F20"/>
                </a:solidFill>
              </a:rPr>
              <a:t> line has </a:t>
            </a:r>
            <a:r>
              <a:rPr lang="en-US" sz="1400" dirty="0" smtClean="0">
                <a:solidFill>
                  <a:srgbClr val="231F20"/>
                </a:solidFill>
              </a:rPr>
              <a:t>half the </a:t>
            </a:r>
            <a:r>
              <a:rPr lang="en-US" sz="1400" dirty="0">
                <a:solidFill>
                  <a:srgbClr val="231F20"/>
                </a:solidFill>
              </a:rPr>
              <a:t>water vapor that the same volume of air could have at that temperature.</a:t>
            </a:r>
          </a:p>
          <a:p>
            <a:pPr algn="just"/>
            <a:r>
              <a:rPr lang="en-US" sz="1400" dirty="0" smtClean="0">
                <a:solidFill>
                  <a:srgbClr val="231F20"/>
                </a:solidFill>
                <a:latin typeface="+mj-lt"/>
              </a:rPr>
              <a:t>As you can see on the chart, the maximum amount of water vapor that moist air can contain increases rapidly with increasing temperature. For example, moist air at the freezing point, </a:t>
            </a:r>
            <a:r>
              <a:rPr lang="en-US" sz="1400" dirty="0">
                <a:latin typeface="+mj-lt"/>
              </a:rPr>
              <a:t>0 C, can </a:t>
            </a:r>
            <a:r>
              <a:rPr lang="en-US" sz="1400" dirty="0">
                <a:solidFill>
                  <a:srgbClr val="231F20"/>
                </a:solidFill>
                <a:latin typeface="+mj-lt"/>
              </a:rPr>
              <a:t>contain</a:t>
            </a:r>
            <a:r>
              <a:rPr lang="en-US" sz="1400" dirty="0">
                <a:latin typeface="+mj-lt"/>
              </a:rPr>
              <a:t> only 0.4% of its weight </a:t>
            </a:r>
            <a:r>
              <a:rPr lang="en-US" sz="1400" dirty="0" smtClean="0">
                <a:latin typeface="+mj-lt"/>
              </a:rPr>
              <a:t>as water </a:t>
            </a:r>
            <a:r>
              <a:rPr lang="en-US" sz="1400" dirty="0">
                <a:latin typeface="+mj-lt"/>
              </a:rPr>
              <a:t>vapor. However, indoors, at a temperature of 22 C the moist air </a:t>
            </a:r>
            <a:r>
              <a:rPr lang="en-US" sz="1400" dirty="0" smtClean="0">
                <a:latin typeface="+mj-lt"/>
              </a:rPr>
              <a:t>can contain </a:t>
            </a:r>
            <a:r>
              <a:rPr lang="en-US" sz="1400" dirty="0">
                <a:latin typeface="+mj-lt"/>
              </a:rPr>
              <a:t>nearly 1.7% of </a:t>
            </a:r>
            <a:r>
              <a:rPr lang="en-US" sz="1400" dirty="0" smtClean="0">
                <a:latin typeface="+mj-lt"/>
              </a:rPr>
              <a:t>its weight </a:t>
            </a:r>
            <a:r>
              <a:rPr lang="en-US" sz="1400" dirty="0">
                <a:latin typeface="+mj-lt"/>
              </a:rPr>
              <a:t>as water vapor—over four times as much.</a:t>
            </a:r>
          </a:p>
        </p:txBody>
      </p:sp>
      <p:pic>
        <p:nvPicPr>
          <p:cNvPr id="2" name="Picture 1"/>
          <p:cNvPicPr>
            <a:picLocks noChangeAspect="1"/>
          </p:cNvPicPr>
          <p:nvPr/>
        </p:nvPicPr>
        <p:blipFill>
          <a:blip r:embed="rId2"/>
          <a:stretch>
            <a:fillRect/>
          </a:stretch>
        </p:blipFill>
        <p:spPr>
          <a:xfrm>
            <a:off x="323529" y="3959532"/>
            <a:ext cx="4104498" cy="2877385"/>
          </a:xfrm>
          <a:prstGeom prst="rect">
            <a:avLst/>
          </a:prstGeom>
        </p:spPr>
      </p:pic>
      <p:pic>
        <p:nvPicPr>
          <p:cNvPr id="4" name="Picture 3"/>
          <p:cNvPicPr>
            <a:picLocks noChangeAspect="1"/>
          </p:cNvPicPr>
          <p:nvPr/>
        </p:nvPicPr>
        <p:blipFill>
          <a:blip r:embed="rId3"/>
          <a:stretch>
            <a:fillRect/>
          </a:stretch>
        </p:blipFill>
        <p:spPr>
          <a:xfrm>
            <a:off x="4788024" y="3959532"/>
            <a:ext cx="3692459" cy="2861903"/>
          </a:xfrm>
          <a:prstGeom prst="rect">
            <a:avLst/>
          </a:prstGeom>
        </p:spPr>
      </p:pic>
    </p:spTree>
    <p:extLst>
      <p:ext uri="{BB962C8B-B14F-4D97-AF65-F5344CB8AC3E}">
        <p14:creationId xmlns:p14="http://schemas.microsoft.com/office/powerpoint/2010/main" val="143933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4757</TotalTime>
  <Words>6428</Words>
  <Application>Microsoft Office PowerPoint</Application>
  <PresentationFormat>On-screen Show (4:3)</PresentationFormat>
  <Paragraphs>175</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(AH) Manal Black</vt:lpstr>
      <vt:lpstr>AGA Granada غرناطة V2</vt:lpstr>
      <vt:lpstr>Arial</vt:lpstr>
      <vt:lpstr>Arial Black</vt:lpstr>
      <vt:lpstr>Calibri</vt:lpstr>
      <vt:lpstr>Cooper Black</vt:lpstr>
      <vt:lpstr>Hacen Extender X-Slant</vt:lpstr>
      <vt:lpstr>Palatino-Roman</vt:lpstr>
      <vt:lpstr>Times New Roman</vt:lpstr>
      <vt:lpstr>Office Theme</vt:lpstr>
      <vt:lpstr>HVAC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AutoCad 2021</dc:title>
  <dc:creator>wameedh</dc:creator>
  <cp:lastModifiedBy>wameedh</cp:lastModifiedBy>
  <cp:revision>384</cp:revision>
  <dcterms:created xsi:type="dcterms:W3CDTF">2021-10-20T16:32:18Z</dcterms:created>
  <dcterms:modified xsi:type="dcterms:W3CDTF">2022-03-05T09:02:53Z</dcterms:modified>
</cp:coreProperties>
</file>